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9" r:id="rId1"/>
  </p:sldMasterIdLst>
  <p:notesMasterIdLst>
    <p:notesMasterId r:id="rId27"/>
  </p:notesMasterIdLst>
  <p:sldIdLst>
    <p:sldId id="259" r:id="rId2"/>
    <p:sldId id="264" r:id="rId3"/>
    <p:sldId id="332" r:id="rId4"/>
    <p:sldId id="263" r:id="rId5"/>
    <p:sldId id="1051" r:id="rId6"/>
    <p:sldId id="327" r:id="rId7"/>
    <p:sldId id="265" r:id="rId8"/>
    <p:sldId id="273" r:id="rId9"/>
    <p:sldId id="1050" r:id="rId10"/>
    <p:sldId id="1052" r:id="rId11"/>
    <p:sldId id="276" r:id="rId12"/>
    <p:sldId id="338" r:id="rId13"/>
    <p:sldId id="328" r:id="rId14"/>
    <p:sldId id="330" r:id="rId15"/>
    <p:sldId id="303" r:id="rId16"/>
    <p:sldId id="335" r:id="rId17"/>
    <p:sldId id="1053" r:id="rId18"/>
    <p:sldId id="329" r:id="rId19"/>
    <p:sldId id="346" r:id="rId20"/>
    <p:sldId id="347" r:id="rId21"/>
    <p:sldId id="348" r:id="rId22"/>
    <p:sldId id="341" r:id="rId23"/>
    <p:sldId id="336" r:id="rId24"/>
    <p:sldId id="289" r:id="rId25"/>
    <p:sldId id="1054" r:id="rId26"/>
  </p:sldIdLst>
  <p:sldSz cx="12192000" cy="6858000"/>
  <p:notesSz cx="7104063" cy="10234613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fornian FB" panose="0207040306080B030204" pitchFamily="18" charset="0"/>
      <p:regular r:id="rId32"/>
      <p:bold r:id="rId33"/>
      <p:italic r:id="rId34"/>
    </p:embeddedFont>
    <p:embeddedFont>
      <p:font typeface="TheSans UHH" panose="020B0604020202020204" charset="0"/>
      <p:regular r:id="rId35"/>
      <p:bold r:id="rId36"/>
      <p:italic r:id="rId37"/>
      <p:boldItalic r:id="rId38"/>
    </p:embeddedFont>
    <p:embeddedFont>
      <p:font typeface="TheSans UHH Regular" panose="020B0604020202020204" charset="0"/>
      <p:regular r:id="rId3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00FF00"/>
    <a:srgbClr val="EC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1622" autoAdjust="0"/>
  </p:normalViewPr>
  <p:slideViewPr>
    <p:cSldViewPr snapToGrid="0">
      <p:cViewPr varScale="1">
        <p:scale>
          <a:sx n="97" d="100"/>
          <a:sy n="97" d="100"/>
        </p:scale>
        <p:origin x="864" y="72"/>
      </p:cViewPr>
      <p:guideLst>
        <p:guide orient="horz" pos="2160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AADEF-BF7A-49D1-82BA-E8724833029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93666926-1C9A-43AA-BCE1-2D008C95A03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de-DE" sz="2400" b="1" dirty="0">
              <a:latin typeface="TheSans UHH" panose="020B0502050302020203" pitchFamily="34" charset="0"/>
            </a:rPr>
            <a:t>Was ist anders an politischen Informationen auf SNP? </a:t>
          </a:r>
        </a:p>
      </dgm:t>
    </dgm:pt>
    <dgm:pt modelId="{C57F8E0C-EE91-4466-A299-2A04D42BDE59}" type="parTrans" cxnId="{62F7BE96-F87C-447E-A6A0-10EF83D76A0F}">
      <dgm:prSet/>
      <dgm:spPr/>
      <dgm:t>
        <a:bodyPr/>
        <a:lstStyle/>
        <a:p>
          <a:endParaRPr lang="de-DE"/>
        </a:p>
      </dgm:t>
    </dgm:pt>
    <dgm:pt modelId="{3F452324-9493-4C54-A1AF-B3F77E9B0379}" type="sibTrans" cxnId="{62F7BE96-F87C-447E-A6A0-10EF83D76A0F}">
      <dgm:prSet/>
      <dgm:spPr/>
      <dgm:t>
        <a:bodyPr/>
        <a:lstStyle/>
        <a:p>
          <a:endParaRPr lang="de-DE" sz="2800">
            <a:latin typeface="TheSans UHH" panose="020B0502050302020203" pitchFamily="34" charset="0"/>
          </a:endParaRPr>
        </a:p>
      </dgm:t>
    </dgm:pt>
    <dgm:pt modelId="{357CDDBC-7EA9-4002-827F-784FFA657FEC}">
      <dgm:prSet phldrT="[Text]" custT="1"/>
      <dgm:spPr/>
      <dgm:t>
        <a:bodyPr/>
        <a:lstStyle/>
        <a:p>
          <a:r>
            <a:rPr lang="de-DE" sz="2400" b="1" dirty="0">
              <a:latin typeface="TheSans UHH" panose="020B0502050302020203" pitchFamily="34" charset="0"/>
            </a:rPr>
            <a:t>Wie werden politische Informationen auf SNP ausgewählt und verarbeitet?</a:t>
          </a:r>
        </a:p>
      </dgm:t>
    </dgm:pt>
    <dgm:pt modelId="{2904AFB0-73A7-43AA-B0F5-41733A77E3DB}" type="parTrans" cxnId="{548C63C7-D4D2-4424-92B8-94E2DED77AD1}">
      <dgm:prSet/>
      <dgm:spPr/>
      <dgm:t>
        <a:bodyPr/>
        <a:lstStyle/>
        <a:p>
          <a:endParaRPr lang="de-DE"/>
        </a:p>
      </dgm:t>
    </dgm:pt>
    <dgm:pt modelId="{8D6D74D4-D910-483B-944F-819F0593BA5B}" type="sibTrans" cxnId="{548C63C7-D4D2-4424-92B8-94E2DED77AD1}">
      <dgm:prSet/>
      <dgm:spPr/>
      <dgm:t>
        <a:bodyPr/>
        <a:lstStyle/>
        <a:p>
          <a:endParaRPr lang="de-DE"/>
        </a:p>
      </dgm:t>
    </dgm:pt>
    <dgm:pt modelId="{BABA8EA5-13F2-43F4-9DE7-AF2600ABF363}">
      <dgm:prSet phldrT="[Text]" custT="1"/>
      <dgm:spPr/>
      <dgm:t>
        <a:bodyPr/>
        <a:lstStyle/>
        <a:p>
          <a:r>
            <a:rPr lang="de-DE" sz="2400" b="1" dirty="0">
              <a:latin typeface="TheSans UHH" panose="020B0502050302020203" pitchFamily="34" charset="0"/>
            </a:rPr>
            <a:t>Was bedeutet das für (journalistische) Strategien gegen politische Manipulationen auf SNP?</a:t>
          </a:r>
        </a:p>
      </dgm:t>
    </dgm:pt>
    <dgm:pt modelId="{2CFDF1A7-9B9C-4972-BBF0-A017EDF8F4D1}" type="parTrans" cxnId="{2E7F29C0-140A-4728-A9E1-DAEE3E892CB2}">
      <dgm:prSet/>
      <dgm:spPr/>
      <dgm:t>
        <a:bodyPr/>
        <a:lstStyle/>
        <a:p>
          <a:endParaRPr lang="de-DE"/>
        </a:p>
      </dgm:t>
    </dgm:pt>
    <dgm:pt modelId="{5E465211-5ED5-4AC6-B4B1-5D3F8F3043C7}" type="sibTrans" cxnId="{2E7F29C0-140A-4728-A9E1-DAEE3E892CB2}">
      <dgm:prSet/>
      <dgm:spPr/>
      <dgm:t>
        <a:bodyPr/>
        <a:lstStyle/>
        <a:p>
          <a:endParaRPr lang="de-DE"/>
        </a:p>
      </dgm:t>
    </dgm:pt>
    <dgm:pt modelId="{9F3263CE-6A89-4CE8-881F-B4E9FC7180E7}" type="pres">
      <dgm:prSet presAssocID="{170AADEF-BF7A-49D1-82BA-E87248330295}" presName="Name0" presStyleCnt="0">
        <dgm:presLayoutVars>
          <dgm:chMax val="7"/>
          <dgm:chPref val="7"/>
          <dgm:dir/>
        </dgm:presLayoutVars>
      </dgm:prSet>
      <dgm:spPr/>
    </dgm:pt>
    <dgm:pt modelId="{F455F363-9D52-47AD-B29A-89A00FCFE71D}" type="pres">
      <dgm:prSet presAssocID="{170AADEF-BF7A-49D1-82BA-E87248330295}" presName="Name1" presStyleCnt="0"/>
      <dgm:spPr/>
    </dgm:pt>
    <dgm:pt modelId="{3A4ADECF-860A-4F44-B2FA-A51EF362FE5E}" type="pres">
      <dgm:prSet presAssocID="{170AADEF-BF7A-49D1-82BA-E87248330295}" presName="cycle" presStyleCnt="0"/>
      <dgm:spPr/>
    </dgm:pt>
    <dgm:pt modelId="{DD4063F1-9BBF-471E-B5DB-9AD25061F399}" type="pres">
      <dgm:prSet presAssocID="{170AADEF-BF7A-49D1-82BA-E87248330295}" presName="srcNode" presStyleLbl="node1" presStyleIdx="0" presStyleCnt="3"/>
      <dgm:spPr/>
    </dgm:pt>
    <dgm:pt modelId="{BF136D4C-F874-45E5-A5F9-BB058B0003B9}" type="pres">
      <dgm:prSet presAssocID="{170AADEF-BF7A-49D1-82BA-E87248330295}" presName="conn" presStyleLbl="parChTrans1D2" presStyleIdx="0" presStyleCnt="1"/>
      <dgm:spPr/>
    </dgm:pt>
    <dgm:pt modelId="{61FA13D3-E22E-4848-8399-2F5581558006}" type="pres">
      <dgm:prSet presAssocID="{170AADEF-BF7A-49D1-82BA-E87248330295}" presName="extraNode" presStyleLbl="node1" presStyleIdx="0" presStyleCnt="3"/>
      <dgm:spPr/>
    </dgm:pt>
    <dgm:pt modelId="{6287321B-1682-42A7-AA87-E6488859A846}" type="pres">
      <dgm:prSet presAssocID="{170AADEF-BF7A-49D1-82BA-E87248330295}" presName="dstNode" presStyleLbl="node1" presStyleIdx="0" presStyleCnt="3"/>
      <dgm:spPr/>
    </dgm:pt>
    <dgm:pt modelId="{5788C887-99C6-469B-B6A9-738E6ABC0FE4}" type="pres">
      <dgm:prSet presAssocID="{93666926-1C9A-43AA-BCE1-2D008C95A035}" presName="text_1" presStyleLbl="node1" presStyleIdx="0" presStyleCnt="3">
        <dgm:presLayoutVars>
          <dgm:bulletEnabled val="1"/>
        </dgm:presLayoutVars>
      </dgm:prSet>
      <dgm:spPr/>
    </dgm:pt>
    <dgm:pt modelId="{B886F16B-8E27-4E88-8FA1-2D31DD4E1925}" type="pres">
      <dgm:prSet presAssocID="{93666926-1C9A-43AA-BCE1-2D008C95A035}" presName="accent_1" presStyleCnt="0"/>
      <dgm:spPr/>
    </dgm:pt>
    <dgm:pt modelId="{2F634A25-5902-46A8-94F9-42D2ADE666FE}" type="pres">
      <dgm:prSet presAssocID="{93666926-1C9A-43AA-BCE1-2D008C95A035}" presName="accentRepeatNode" presStyleLbl="solidFgAcc1" presStyleIdx="0" presStyleCnt="3"/>
      <dgm:spPr>
        <a:solidFill>
          <a:schemeClr val="bg1"/>
        </a:solidFill>
        <a:ln>
          <a:solidFill>
            <a:schemeClr val="accent5"/>
          </a:solidFill>
        </a:ln>
      </dgm:spPr>
    </dgm:pt>
    <dgm:pt modelId="{3EAD5B8D-A9A5-473F-A6D6-12273C0C70B1}" type="pres">
      <dgm:prSet presAssocID="{357CDDBC-7EA9-4002-827F-784FFA657FEC}" presName="text_2" presStyleLbl="node1" presStyleIdx="1" presStyleCnt="3">
        <dgm:presLayoutVars>
          <dgm:bulletEnabled val="1"/>
        </dgm:presLayoutVars>
      </dgm:prSet>
      <dgm:spPr/>
    </dgm:pt>
    <dgm:pt modelId="{60FAB087-A196-4DDE-B4B6-7256006359DD}" type="pres">
      <dgm:prSet presAssocID="{357CDDBC-7EA9-4002-827F-784FFA657FEC}" presName="accent_2" presStyleCnt="0"/>
      <dgm:spPr/>
    </dgm:pt>
    <dgm:pt modelId="{679D4A23-75CA-4152-A284-9E412744418A}" type="pres">
      <dgm:prSet presAssocID="{357CDDBC-7EA9-4002-827F-784FFA657FEC}" presName="accentRepeatNode" presStyleLbl="solidFgAcc1" presStyleIdx="1" presStyleCnt="3"/>
      <dgm:spPr/>
    </dgm:pt>
    <dgm:pt modelId="{47A73913-DF8F-4648-A76D-6C05FFC0095C}" type="pres">
      <dgm:prSet presAssocID="{BABA8EA5-13F2-43F4-9DE7-AF2600ABF363}" presName="text_3" presStyleLbl="node1" presStyleIdx="2" presStyleCnt="3">
        <dgm:presLayoutVars>
          <dgm:bulletEnabled val="1"/>
        </dgm:presLayoutVars>
      </dgm:prSet>
      <dgm:spPr/>
    </dgm:pt>
    <dgm:pt modelId="{E1621897-CCBE-4768-90AB-E0350086E51B}" type="pres">
      <dgm:prSet presAssocID="{BABA8EA5-13F2-43F4-9DE7-AF2600ABF363}" presName="accent_3" presStyleCnt="0"/>
      <dgm:spPr/>
    </dgm:pt>
    <dgm:pt modelId="{F4E0891C-A184-4491-9691-29FB4FA2DFA1}" type="pres">
      <dgm:prSet presAssocID="{BABA8EA5-13F2-43F4-9DE7-AF2600ABF363}" presName="accentRepeatNode" presStyleLbl="solidFgAcc1" presStyleIdx="2" presStyleCnt="3"/>
      <dgm:spPr/>
    </dgm:pt>
  </dgm:ptLst>
  <dgm:cxnLst>
    <dgm:cxn modelId="{F0ACF019-681E-4899-ADC2-E0BD0DE84381}" type="presOf" srcId="{93666926-1C9A-43AA-BCE1-2D008C95A035}" destId="{5788C887-99C6-469B-B6A9-738E6ABC0FE4}" srcOrd="0" destOrd="0" presId="urn:microsoft.com/office/officeart/2008/layout/VerticalCurvedList"/>
    <dgm:cxn modelId="{64EBDC3F-0AE3-4842-8ECC-E10B6A397075}" type="presOf" srcId="{170AADEF-BF7A-49D1-82BA-E87248330295}" destId="{9F3263CE-6A89-4CE8-881F-B4E9FC7180E7}" srcOrd="0" destOrd="0" presId="urn:microsoft.com/office/officeart/2008/layout/VerticalCurvedList"/>
    <dgm:cxn modelId="{C5045269-8C69-4FD8-8E52-F087E598A429}" type="presOf" srcId="{3F452324-9493-4C54-A1AF-B3F77E9B0379}" destId="{BF136D4C-F874-45E5-A5F9-BB058B0003B9}" srcOrd="0" destOrd="0" presId="urn:microsoft.com/office/officeart/2008/layout/VerticalCurvedList"/>
    <dgm:cxn modelId="{62F7BE96-F87C-447E-A6A0-10EF83D76A0F}" srcId="{170AADEF-BF7A-49D1-82BA-E87248330295}" destId="{93666926-1C9A-43AA-BCE1-2D008C95A035}" srcOrd="0" destOrd="0" parTransId="{C57F8E0C-EE91-4466-A299-2A04D42BDE59}" sibTransId="{3F452324-9493-4C54-A1AF-B3F77E9B0379}"/>
    <dgm:cxn modelId="{7472E29C-6D20-477F-9A55-4EC12983CC83}" type="presOf" srcId="{357CDDBC-7EA9-4002-827F-784FFA657FEC}" destId="{3EAD5B8D-A9A5-473F-A6D6-12273C0C70B1}" srcOrd="0" destOrd="0" presId="urn:microsoft.com/office/officeart/2008/layout/VerticalCurvedList"/>
    <dgm:cxn modelId="{DA88CDAF-FC37-4C72-8081-C3BB50A65600}" type="presOf" srcId="{BABA8EA5-13F2-43F4-9DE7-AF2600ABF363}" destId="{47A73913-DF8F-4648-A76D-6C05FFC0095C}" srcOrd="0" destOrd="0" presId="urn:microsoft.com/office/officeart/2008/layout/VerticalCurvedList"/>
    <dgm:cxn modelId="{2E7F29C0-140A-4728-A9E1-DAEE3E892CB2}" srcId="{170AADEF-BF7A-49D1-82BA-E87248330295}" destId="{BABA8EA5-13F2-43F4-9DE7-AF2600ABF363}" srcOrd="2" destOrd="0" parTransId="{2CFDF1A7-9B9C-4972-BBF0-A017EDF8F4D1}" sibTransId="{5E465211-5ED5-4AC6-B4B1-5D3F8F3043C7}"/>
    <dgm:cxn modelId="{548C63C7-D4D2-4424-92B8-94E2DED77AD1}" srcId="{170AADEF-BF7A-49D1-82BA-E87248330295}" destId="{357CDDBC-7EA9-4002-827F-784FFA657FEC}" srcOrd="1" destOrd="0" parTransId="{2904AFB0-73A7-43AA-B0F5-41733A77E3DB}" sibTransId="{8D6D74D4-D910-483B-944F-819F0593BA5B}"/>
    <dgm:cxn modelId="{482BB321-4E38-41E0-8E87-A3152B57E64C}" type="presParOf" srcId="{9F3263CE-6A89-4CE8-881F-B4E9FC7180E7}" destId="{F455F363-9D52-47AD-B29A-89A00FCFE71D}" srcOrd="0" destOrd="0" presId="urn:microsoft.com/office/officeart/2008/layout/VerticalCurvedList"/>
    <dgm:cxn modelId="{44E04937-8B63-485D-BD54-F46F2DEB9519}" type="presParOf" srcId="{F455F363-9D52-47AD-B29A-89A00FCFE71D}" destId="{3A4ADECF-860A-4F44-B2FA-A51EF362FE5E}" srcOrd="0" destOrd="0" presId="urn:microsoft.com/office/officeart/2008/layout/VerticalCurvedList"/>
    <dgm:cxn modelId="{B30DFC5A-4582-4F3D-AFCA-9FE9BF3DAB19}" type="presParOf" srcId="{3A4ADECF-860A-4F44-B2FA-A51EF362FE5E}" destId="{DD4063F1-9BBF-471E-B5DB-9AD25061F399}" srcOrd="0" destOrd="0" presId="urn:microsoft.com/office/officeart/2008/layout/VerticalCurvedList"/>
    <dgm:cxn modelId="{96FDD11C-DDE3-4345-8DA4-695C499434E0}" type="presParOf" srcId="{3A4ADECF-860A-4F44-B2FA-A51EF362FE5E}" destId="{BF136D4C-F874-45E5-A5F9-BB058B0003B9}" srcOrd="1" destOrd="0" presId="urn:microsoft.com/office/officeart/2008/layout/VerticalCurvedList"/>
    <dgm:cxn modelId="{33283364-E604-4C88-9BA1-F1FAE4434213}" type="presParOf" srcId="{3A4ADECF-860A-4F44-B2FA-A51EF362FE5E}" destId="{61FA13D3-E22E-4848-8399-2F5581558006}" srcOrd="2" destOrd="0" presId="urn:microsoft.com/office/officeart/2008/layout/VerticalCurvedList"/>
    <dgm:cxn modelId="{8D269443-0BEC-4423-B1F4-D712D72F7359}" type="presParOf" srcId="{3A4ADECF-860A-4F44-B2FA-A51EF362FE5E}" destId="{6287321B-1682-42A7-AA87-E6488859A846}" srcOrd="3" destOrd="0" presId="urn:microsoft.com/office/officeart/2008/layout/VerticalCurvedList"/>
    <dgm:cxn modelId="{38CE4D5A-6253-42D7-B9DF-D8BC98808A45}" type="presParOf" srcId="{F455F363-9D52-47AD-B29A-89A00FCFE71D}" destId="{5788C887-99C6-469B-B6A9-738E6ABC0FE4}" srcOrd="1" destOrd="0" presId="urn:microsoft.com/office/officeart/2008/layout/VerticalCurvedList"/>
    <dgm:cxn modelId="{9F90268D-95FD-471C-A719-524C5803FE91}" type="presParOf" srcId="{F455F363-9D52-47AD-B29A-89A00FCFE71D}" destId="{B886F16B-8E27-4E88-8FA1-2D31DD4E1925}" srcOrd="2" destOrd="0" presId="urn:microsoft.com/office/officeart/2008/layout/VerticalCurvedList"/>
    <dgm:cxn modelId="{A54BF341-525A-4C50-A808-C40F674E4AC7}" type="presParOf" srcId="{B886F16B-8E27-4E88-8FA1-2D31DD4E1925}" destId="{2F634A25-5902-46A8-94F9-42D2ADE666FE}" srcOrd="0" destOrd="0" presId="urn:microsoft.com/office/officeart/2008/layout/VerticalCurvedList"/>
    <dgm:cxn modelId="{0FA793DB-25FC-4A33-A15D-01B622732D11}" type="presParOf" srcId="{F455F363-9D52-47AD-B29A-89A00FCFE71D}" destId="{3EAD5B8D-A9A5-473F-A6D6-12273C0C70B1}" srcOrd="3" destOrd="0" presId="urn:microsoft.com/office/officeart/2008/layout/VerticalCurvedList"/>
    <dgm:cxn modelId="{1A8EB694-961E-494C-8481-09423B7AD6E2}" type="presParOf" srcId="{F455F363-9D52-47AD-B29A-89A00FCFE71D}" destId="{60FAB087-A196-4DDE-B4B6-7256006359DD}" srcOrd="4" destOrd="0" presId="urn:microsoft.com/office/officeart/2008/layout/VerticalCurvedList"/>
    <dgm:cxn modelId="{EB3C9B76-F6BD-45AC-966D-5B1CA791B0E4}" type="presParOf" srcId="{60FAB087-A196-4DDE-B4B6-7256006359DD}" destId="{679D4A23-75CA-4152-A284-9E412744418A}" srcOrd="0" destOrd="0" presId="urn:microsoft.com/office/officeart/2008/layout/VerticalCurvedList"/>
    <dgm:cxn modelId="{36DDB91A-3B7F-49BD-BDFC-C29844D5D3BD}" type="presParOf" srcId="{F455F363-9D52-47AD-B29A-89A00FCFE71D}" destId="{47A73913-DF8F-4648-A76D-6C05FFC0095C}" srcOrd="5" destOrd="0" presId="urn:microsoft.com/office/officeart/2008/layout/VerticalCurvedList"/>
    <dgm:cxn modelId="{AA551FB0-B138-4979-903D-FF09AD03B9BD}" type="presParOf" srcId="{F455F363-9D52-47AD-B29A-89A00FCFE71D}" destId="{E1621897-CCBE-4768-90AB-E0350086E51B}" srcOrd="6" destOrd="0" presId="urn:microsoft.com/office/officeart/2008/layout/VerticalCurvedList"/>
    <dgm:cxn modelId="{D84D14D1-491B-49A6-A827-66962D14940B}" type="presParOf" srcId="{E1621897-CCBE-4768-90AB-E0350086E51B}" destId="{F4E0891C-A184-4491-9691-29FB4FA2DF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0AADEF-BF7A-49D1-82BA-E8724833029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93666926-1C9A-43AA-BCE1-2D008C95A03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de-DE" sz="2400" b="1" dirty="0">
              <a:latin typeface="TheSans UHH" panose="020B0502050302020203" pitchFamily="34" charset="0"/>
            </a:rPr>
            <a:t>Was ist anders an politischen Informationen auf SNP? </a:t>
          </a:r>
        </a:p>
      </dgm:t>
    </dgm:pt>
    <dgm:pt modelId="{C57F8E0C-EE91-4466-A299-2A04D42BDE59}" type="parTrans" cxnId="{62F7BE96-F87C-447E-A6A0-10EF83D76A0F}">
      <dgm:prSet/>
      <dgm:spPr/>
      <dgm:t>
        <a:bodyPr/>
        <a:lstStyle/>
        <a:p>
          <a:endParaRPr lang="de-DE"/>
        </a:p>
      </dgm:t>
    </dgm:pt>
    <dgm:pt modelId="{3F452324-9493-4C54-A1AF-B3F77E9B0379}" type="sibTrans" cxnId="{62F7BE96-F87C-447E-A6A0-10EF83D76A0F}">
      <dgm:prSet/>
      <dgm:spPr/>
      <dgm:t>
        <a:bodyPr/>
        <a:lstStyle/>
        <a:p>
          <a:endParaRPr lang="de-DE" sz="2800">
            <a:latin typeface="TheSans UHH" panose="020B0502050302020203" pitchFamily="34" charset="0"/>
          </a:endParaRPr>
        </a:p>
      </dgm:t>
    </dgm:pt>
    <dgm:pt modelId="{357CDDBC-7EA9-4002-827F-784FFA657FEC}">
      <dgm:prSet phldrT="[Text]" custT="1"/>
      <dgm:spPr>
        <a:solidFill>
          <a:schemeClr val="accent3">
            <a:hueOff val="5625132"/>
            <a:satOff val="-8440"/>
            <a:lumOff val="-1373"/>
            <a:alpha val="50000"/>
          </a:schemeClr>
        </a:solidFill>
      </dgm:spPr>
      <dgm:t>
        <a:bodyPr/>
        <a:lstStyle/>
        <a:p>
          <a:r>
            <a:rPr lang="de-DE" sz="2400" b="0" dirty="0">
              <a:latin typeface="TheSans UHH" panose="020B0502050302020203" pitchFamily="34" charset="0"/>
            </a:rPr>
            <a:t>Wie werden politische Informationen auf SNP ausgewählt und verarbeitet?</a:t>
          </a:r>
        </a:p>
      </dgm:t>
    </dgm:pt>
    <dgm:pt modelId="{2904AFB0-73A7-43AA-B0F5-41733A77E3DB}" type="parTrans" cxnId="{548C63C7-D4D2-4424-92B8-94E2DED77AD1}">
      <dgm:prSet/>
      <dgm:spPr/>
      <dgm:t>
        <a:bodyPr/>
        <a:lstStyle/>
        <a:p>
          <a:endParaRPr lang="de-DE"/>
        </a:p>
      </dgm:t>
    </dgm:pt>
    <dgm:pt modelId="{8D6D74D4-D910-483B-944F-819F0593BA5B}" type="sibTrans" cxnId="{548C63C7-D4D2-4424-92B8-94E2DED77AD1}">
      <dgm:prSet/>
      <dgm:spPr/>
      <dgm:t>
        <a:bodyPr/>
        <a:lstStyle/>
        <a:p>
          <a:endParaRPr lang="de-DE"/>
        </a:p>
      </dgm:t>
    </dgm:pt>
    <dgm:pt modelId="{BABA8EA5-13F2-43F4-9DE7-AF2600ABF363}">
      <dgm:prSet phldrT="[Text]" custT="1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r>
            <a:rPr lang="de-DE" sz="2400" b="0" dirty="0">
              <a:latin typeface="TheSans UHH" panose="020B0502050302020203" pitchFamily="34" charset="0"/>
            </a:rPr>
            <a:t>Was bedeutet das für (journalistische) Strategien gegen politische Manipulationen auf SNP?</a:t>
          </a:r>
        </a:p>
      </dgm:t>
    </dgm:pt>
    <dgm:pt modelId="{2CFDF1A7-9B9C-4972-BBF0-A017EDF8F4D1}" type="parTrans" cxnId="{2E7F29C0-140A-4728-A9E1-DAEE3E892CB2}">
      <dgm:prSet/>
      <dgm:spPr/>
      <dgm:t>
        <a:bodyPr/>
        <a:lstStyle/>
        <a:p>
          <a:endParaRPr lang="de-DE"/>
        </a:p>
      </dgm:t>
    </dgm:pt>
    <dgm:pt modelId="{5E465211-5ED5-4AC6-B4B1-5D3F8F3043C7}" type="sibTrans" cxnId="{2E7F29C0-140A-4728-A9E1-DAEE3E892CB2}">
      <dgm:prSet/>
      <dgm:spPr/>
      <dgm:t>
        <a:bodyPr/>
        <a:lstStyle/>
        <a:p>
          <a:endParaRPr lang="de-DE"/>
        </a:p>
      </dgm:t>
    </dgm:pt>
    <dgm:pt modelId="{9F3263CE-6A89-4CE8-881F-B4E9FC7180E7}" type="pres">
      <dgm:prSet presAssocID="{170AADEF-BF7A-49D1-82BA-E87248330295}" presName="Name0" presStyleCnt="0">
        <dgm:presLayoutVars>
          <dgm:chMax val="7"/>
          <dgm:chPref val="7"/>
          <dgm:dir/>
        </dgm:presLayoutVars>
      </dgm:prSet>
      <dgm:spPr/>
    </dgm:pt>
    <dgm:pt modelId="{F455F363-9D52-47AD-B29A-89A00FCFE71D}" type="pres">
      <dgm:prSet presAssocID="{170AADEF-BF7A-49D1-82BA-E87248330295}" presName="Name1" presStyleCnt="0"/>
      <dgm:spPr/>
    </dgm:pt>
    <dgm:pt modelId="{3A4ADECF-860A-4F44-B2FA-A51EF362FE5E}" type="pres">
      <dgm:prSet presAssocID="{170AADEF-BF7A-49D1-82BA-E87248330295}" presName="cycle" presStyleCnt="0"/>
      <dgm:spPr/>
    </dgm:pt>
    <dgm:pt modelId="{DD4063F1-9BBF-471E-B5DB-9AD25061F399}" type="pres">
      <dgm:prSet presAssocID="{170AADEF-BF7A-49D1-82BA-E87248330295}" presName="srcNode" presStyleLbl="node1" presStyleIdx="0" presStyleCnt="3"/>
      <dgm:spPr/>
    </dgm:pt>
    <dgm:pt modelId="{BF136D4C-F874-45E5-A5F9-BB058B0003B9}" type="pres">
      <dgm:prSet presAssocID="{170AADEF-BF7A-49D1-82BA-E87248330295}" presName="conn" presStyleLbl="parChTrans1D2" presStyleIdx="0" presStyleCnt="1"/>
      <dgm:spPr/>
    </dgm:pt>
    <dgm:pt modelId="{61FA13D3-E22E-4848-8399-2F5581558006}" type="pres">
      <dgm:prSet presAssocID="{170AADEF-BF7A-49D1-82BA-E87248330295}" presName="extraNode" presStyleLbl="node1" presStyleIdx="0" presStyleCnt="3"/>
      <dgm:spPr/>
    </dgm:pt>
    <dgm:pt modelId="{6287321B-1682-42A7-AA87-E6488859A846}" type="pres">
      <dgm:prSet presAssocID="{170AADEF-BF7A-49D1-82BA-E87248330295}" presName="dstNode" presStyleLbl="node1" presStyleIdx="0" presStyleCnt="3"/>
      <dgm:spPr/>
    </dgm:pt>
    <dgm:pt modelId="{5788C887-99C6-469B-B6A9-738E6ABC0FE4}" type="pres">
      <dgm:prSet presAssocID="{93666926-1C9A-43AA-BCE1-2D008C95A035}" presName="text_1" presStyleLbl="node1" presStyleIdx="0" presStyleCnt="3">
        <dgm:presLayoutVars>
          <dgm:bulletEnabled val="1"/>
        </dgm:presLayoutVars>
      </dgm:prSet>
      <dgm:spPr/>
    </dgm:pt>
    <dgm:pt modelId="{B886F16B-8E27-4E88-8FA1-2D31DD4E1925}" type="pres">
      <dgm:prSet presAssocID="{93666926-1C9A-43AA-BCE1-2D008C95A035}" presName="accent_1" presStyleCnt="0"/>
      <dgm:spPr/>
    </dgm:pt>
    <dgm:pt modelId="{2F634A25-5902-46A8-94F9-42D2ADE666FE}" type="pres">
      <dgm:prSet presAssocID="{93666926-1C9A-43AA-BCE1-2D008C95A035}" presName="accentRepeatNode" presStyleLbl="solidFgAcc1" presStyleIdx="0" presStyleCnt="3"/>
      <dgm:spPr>
        <a:solidFill>
          <a:schemeClr val="bg1"/>
        </a:solidFill>
        <a:ln>
          <a:solidFill>
            <a:schemeClr val="accent5"/>
          </a:solidFill>
        </a:ln>
      </dgm:spPr>
    </dgm:pt>
    <dgm:pt modelId="{3EAD5B8D-A9A5-473F-A6D6-12273C0C70B1}" type="pres">
      <dgm:prSet presAssocID="{357CDDBC-7EA9-4002-827F-784FFA657FEC}" presName="text_2" presStyleLbl="node1" presStyleIdx="1" presStyleCnt="3">
        <dgm:presLayoutVars>
          <dgm:bulletEnabled val="1"/>
        </dgm:presLayoutVars>
      </dgm:prSet>
      <dgm:spPr/>
    </dgm:pt>
    <dgm:pt modelId="{60FAB087-A196-4DDE-B4B6-7256006359DD}" type="pres">
      <dgm:prSet presAssocID="{357CDDBC-7EA9-4002-827F-784FFA657FEC}" presName="accent_2" presStyleCnt="0"/>
      <dgm:spPr/>
    </dgm:pt>
    <dgm:pt modelId="{679D4A23-75CA-4152-A284-9E412744418A}" type="pres">
      <dgm:prSet presAssocID="{357CDDBC-7EA9-4002-827F-784FFA657FEC}" presName="accentRepeatNode" presStyleLbl="solidFgAcc1" presStyleIdx="1" presStyleCnt="3"/>
      <dgm:spPr/>
    </dgm:pt>
    <dgm:pt modelId="{47A73913-DF8F-4648-A76D-6C05FFC0095C}" type="pres">
      <dgm:prSet presAssocID="{BABA8EA5-13F2-43F4-9DE7-AF2600ABF363}" presName="text_3" presStyleLbl="node1" presStyleIdx="2" presStyleCnt="3">
        <dgm:presLayoutVars>
          <dgm:bulletEnabled val="1"/>
        </dgm:presLayoutVars>
      </dgm:prSet>
      <dgm:spPr/>
    </dgm:pt>
    <dgm:pt modelId="{E1621897-CCBE-4768-90AB-E0350086E51B}" type="pres">
      <dgm:prSet presAssocID="{BABA8EA5-13F2-43F4-9DE7-AF2600ABF363}" presName="accent_3" presStyleCnt="0"/>
      <dgm:spPr/>
    </dgm:pt>
    <dgm:pt modelId="{F4E0891C-A184-4491-9691-29FB4FA2DFA1}" type="pres">
      <dgm:prSet presAssocID="{BABA8EA5-13F2-43F4-9DE7-AF2600ABF363}" presName="accentRepeatNode" presStyleLbl="solidFgAcc1" presStyleIdx="2" presStyleCnt="3"/>
      <dgm:spPr/>
    </dgm:pt>
  </dgm:ptLst>
  <dgm:cxnLst>
    <dgm:cxn modelId="{F0ACF019-681E-4899-ADC2-E0BD0DE84381}" type="presOf" srcId="{93666926-1C9A-43AA-BCE1-2D008C95A035}" destId="{5788C887-99C6-469B-B6A9-738E6ABC0FE4}" srcOrd="0" destOrd="0" presId="urn:microsoft.com/office/officeart/2008/layout/VerticalCurvedList"/>
    <dgm:cxn modelId="{64EBDC3F-0AE3-4842-8ECC-E10B6A397075}" type="presOf" srcId="{170AADEF-BF7A-49D1-82BA-E87248330295}" destId="{9F3263CE-6A89-4CE8-881F-B4E9FC7180E7}" srcOrd="0" destOrd="0" presId="urn:microsoft.com/office/officeart/2008/layout/VerticalCurvedList"/>
    <dgm:cxn modelId="{C5045269-8C69-4FD8-8E52-F087E598A429}" type="presOf" srcId="{3F452324-9493-4C54-A1AF-B3F77E9B0379}" destId="{BF136D4C-F874-45E5-A5F9-BB058B0003B9}" srcOrd="0" destOrd="0" presId="urn:microsoft.com/office/officeart/2008/layout/VerticalCurvedList"/>
    <dgm:cxn modelId="{62F7BE96-F87C-447E-A6A0-10EF83D76A0F}" srcId="{170AADEF-BF7A-49D1-82BA-E87248330295}" destId="{93666926-1C9A-43AA-BCE1-2D008C95A035}" srcOrd="0" destOrd="0" parTransId="{C57F8E0C-EE91-4466-A299-2A04D42BDE59}" sibTransId="{3F452324-9493-4C54-A1AF-B3F77E9B0379}"/>
    <dgm:cxn modelId="{7472E29C-6D20-477F-9A55-4EC12983CC83}" type="presOf" srcId="{357CDDBC-7EA9-4002-827F-784FFA657FEC}" destId="{3EAD5B8D-A9A5-473F-A6D6-12273C0C70B1}" srcOrd="0" destOrd="0" presId="urn:microsoft.com/office/officeart/2008/layout/VerticalCurvedList"/>
    <dgm:cxn modelId="{DA88CDAF-FC37-4C72-8081-C3BB50A65600}" type="presOf" srcId="{BABA8EA5-13F2-43F4-9DE7-AF2600ABF363}" destId="{47A73913-DF8F-4648-A76D-6C05FFC0095C}" srcOrd="0" destOrd="0" presId="urn:microsoft.com/office/officeart/2008/layout/VerticalCurvedList"/>
    <dgm:cxn modelId="{2E7F29C0-140A-4728-A9E1-DAEE3E892CB2}" srcId="{170AADEF-BF7A-49D1-82BA-E87248330295}" destId="{BABA8EA5-13F2-43F4-9DE7-AF2600ABF363}" srcOrd="2" destOrd="0" parTransId="{2CFDF1A7-9B9C-4972-BBF0-A017EDF8F4D1}" sibTransId="{5E465211-5ED5-4AC6-B4B1-5D3F8F3043C7}"/>
    <dgm:cxn modelId="{548C63C7-D4D2-4424-92B8-94E2DED77AD1}" srcId="{170AADEF-BF7A-49D1-82BA-E87248330295}" destId="{357CDDBC-7EA9-4002-827F-784FFA657FEC}" srcOrd="1" destOrd="0" parTransId="{2904AFB0-73A7-43AA-B0F5-41733A77E3DB}" sibTransId="{8D6D74D4-D910-483B-944F-819F0593BA5B}"/>
    <dgm:cxn modelId="{482BB321-4E38-41E0-8E87-A3152B57E64C}" type="presParOf" srcId="{9F3263CE-6A89-4CE8-881F-B4E9FC7180E7}" destId="{F455F363-9D52-47AD-B29A-89A00FCFE71D}" srcOrd="0" destOrd="0" presId="urn:microsoft.com/office/officeart/2008/layout/VerticalCurvedList"/>
    <dgm:cxn modelId="{44E04937-8B63-485D-BD54-F46F2DEB9519}" type="presParOf" srcId="{F455F363-9D52-47AD-B29A-89A00FCFE71D}" destId="{3A4ADECF-860A-4F44-B2FA-A51EF362FE5E}" srcOrd="0" destOrd="0" presId="urn:microsoft.com/office/officeart/2008/layout/VerticalCurvedList"/>
    <dgm:cxn modelId="{B30DFC5A-4582-4F3D-AFCA-9FE9BF3DAB19}" type="presParOf" srcId="{3A4ADECF-860A-4F44-B2FA-A51EF362FE5E}" destId="{DD4063F1-9BBF-471E-B5DB-9AD25061F399}" srcOrd="0" destOrd="0" presId="urn:microsoft.com/office/officeart/2008/layout/VerticalCurvedList"/>
    <dgm:cxn modelId="{96FDD11C-DDE3-4345-8DA4-695C499434E0}" type="presParOf" srcId="{3A4ADECF-860A-4F44-B2FA-A51EF362FE5E}" destId="{BF136D4C-F874-45E5-A5F9-BB058B0003B9}" srcOrd="1" destOrd="0" presId="urn:microsoft.com/office/officeart/2008/layout/VerticalCurvedList"/>
    <dgm:cxn modelId="{33283364-E604-4C88-9BA1-F1FAE4434213}" type="presParOf" srcId="{3A4ADECF-860A-4F44-B2FA-A51EF362FE5E}" destId="{61FA13D3-E22E-4848-8399-2F5581558006}" srcOrd="2" destOrd="0" presId="urn:microsoft.com/office/officeart/2008/layout/VerticalCurvedList"/>
    <dgm:cxn modelId="{8D269443-0BEC-4423-B1F4-D712D72F7359}" type="presParOf" srcId="{3A4ADECF-860A-4F44-B2FA-A51EF362FE5E}" destId="{6287321B-1682-42A7-AA87-E6488859A846}" srcOrd="3" destOrd="0" presId="urn:microsoft.com/office/officeart/2008/layout/VerticalCurvedList"/>
    <dgm:cxn modelId="{38CE4D5A-6253-42D7-B9DF-D8BC98808A45}" type="presParOf" srcId="{F455F363-9D52-47AD-B29A-89A00FCFE71D}" destId="{5788C887-99C6-469B-B6A9-738E6ABC0FE4}" srcOrd="1" destOrd="0" presId="urn:microsoft.com/office/officeart/2008/layout/VerticalCurvedList"/>
    <dgm:cxn modelId="{9F90268D-95FD-471C-A719-524C5803FE91}" type="presParOf" srcId="{F455F363-9D52-47AD-B29A-89A00FCFE71D}" destId="{B886F16B-8E27-4E88-8FA1-2D31DD4E1925}" srcOrd="2" destOrd="0" presId="urn:microsoft.com/office/officeart/2008/layout/VerticalCurvedList"/>
    <dgm:cxn modelId="{A54BF341-525A-4C50-A808-C40F674E4AC7}" type="presParOf" srcId="{B886F16B-8E27-4E88-8FA1-2D31DD4E1925}" destId="{2F634A25-5902-46A8-94F9-42D2ADE666FE}" srcOrd="0" destOrd="0" presId="urn:microsoft.com/office/officeart/2008/layout/VerticalCurvedList"/>
    <dgm:cxn modelId="{0FA793DB-25FC-4A33-A15D-01B622732D11}" type="presParOf" srcId="{F455F363-9D52-47AD-B29A-89A00FCFE71D}" destId="{3EAD5B8D-A9A5-473F-A6D6-12273C0C70B1}" srcOrd="3" destOrd="0" presId="urn:microsoft.com/office/officeart/2008/layout/VerticalCurvedList"/>
    <dgm:cxn modelId="{1A8EB694-961E-494C-8481-09423B7AD6E2}" type="presParOf" srcId="{F455F363-9D52-47AD-B29A-89A00FCFE71D}" destId="{60FAB087-A196-4DDE-B4B6-7256006359DD}" srcOrd="4" destOrd="0" presId="urn:microsoft.com/office/officeart/2008/layout/VerticalCurvedList"/>
    <dgm:cxn modelId="{EB3C9B76-F6BD-45AC-966D-5B1CA791B0E4}" type="presParOf" srcId="{60FAB087-A196-4DDE-B4B6-7256006359DD}" destId="{679D4A23-75CA-4152-A284-9E412744418A}" srcOrd="0" destOrd="0" presId="urn:microsoft.com/office/officeart/2008/layout/VerticalCurvedList"/>
    <dgm:cxn modelId="{36DDB91A-3B7F-49BD-BDFC-C29844D5D3BD}" type="presParOf" srcId="{F455F363-9D52-47AD-B29A-89A00FCFE71D}" destId="{47A73913-DF8F-4648-A76D-6C05FFC0095C}" srcOrd="5" destOrd="0" presId="urn:microsoft.com/office/officeart/2008/layout/VerticalCurvedList"/>
    <dgm:cxn modelId="{AA551FB0-B138-4979-903D-FF09AD03B9BD}" type="presParOf" srcId="{F455F363-9D52-47AD-B29A-89A00FCFE71D}" destId="{E1621897-CCBE-4768-90AB-E0350086E51B}" srcOrd="6" destOrd="0" presId="urn:microsoft.com/office/officeart/2008/layout/VerticalCurvedList"/>
    <dgm:cxn modelId="{D84D14D1-491B-49A6-A827-66962D14940B}" type="presParOf" srcId="{E1621897-CCBE-4768-90AB-E0350086E51B}" destId="{F4E0891C-A184-4491-9691-29FB4FA2DF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0AADEF-BF7A-49D1-82BA-E8724833029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93666926-1C9A-43AA-BCE1-2D008C95A035}">
      <dgm:prSet phldrT="[Text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de-DE" sz="2400" b="0" dirty="0">
              <a:latin typeface="TheSans UHH" panose="020B0502050302020203" pitchFamily="34" charset="0"/>
            </a:rPr>
            <a:t>Was ist anders an politischen Informationen auf SNP? </a:t>
          </a:r>
        </a:p>
      </dgm:t>
    </dgm:pt>
    <dgm:pt modelId="{C57F8E0C-EE91-4466-A299-2A04D42BDE59}" type="parTrans" cxnId="{62F7BE96-F87C-447E-A6A0-10EF83D76A0F}">
      <dgm:prSet/>
      <dgm:spPr/>
      <dgm:t>
        <a:bodyPr/>
        <a:lstStyle/>
        <a:p>
          <a:endParaRPr lang="de-DE"/>
        </a:p>
      </dgm:t>
    </dgm:pt>
    <dgm:pt modelId="{3F452324-9493-4C54-A1AF-B3F77E9B0379}" type="sibTrans" cxnId="{62F7BE96-F87C-447E-A6A0-10EF83D76A0F}">
      <dgm:prSet/>
      <dgm:spPr/>
      <dgm:t>
        <a:bodyPr/>
        <a:lstStyle/>
        <a:p>
          <a:endParaRPr lang="de-DE" sz="2800">
            <a:latin typeface="TheSans UHH" panose="020B0502050302020203" pitchFamily="34" charset="0"/>
          </a:endParaRPr>
        </a:p>
      </dgm:t>
    </dgm:pt>
    <dgm:pt modelId="{357CDDBC-7EA9-4002-827F-784FFA657FEC}">
      <dgm:prSet phldrT="[Text]" custT="1"/>
      <dgm:spPr/>
      <dgm:t>
        <a:bodyPr/>
        <a:lstStyle/>
        <a:p>
          <a:r>
            <a:rPr lang="de-DE" sz="2400" b="1" dirty="0">
              <a:latin typeface="TheSans UHH" panose="020B0502050302020203" pitchFamily="34" charset="0"/>
            </a:rPr>
            <a:t>Wie werden politische Informationen auf SNP ausgewählt und verarbeitet?</a:t>
          </a:r>
        </a:p>
      </dgm:t>
    </dgm:pt>
    <dgm:pt modelId="{2904AFB0-73A7-43AA-B0F5-41733A77E3DB}" type="parTrans" cxnId="{548C63C7-D4D2-4424-92B8-94E2DED77AD1}">
      <dgm:prSet/>
      <dgm:spPr/>
      <dgm:t>
        <a:bodyPr/>
        <a:lstStyle/>
        <a:p>
          <a:endParaRPr lang="de-DE"/>
        </a:p>
      </dgm:t>
    </dgm:pt>
    <dgm:pt modelId="{8D6D74D4-D910-483B-944F-819F0593BA5B}" type="sibTrans" cxnId="{548C63C7-D4D2-4424-92B8-94E2DED77AD1}">
      <dgm:prSet/>
      <dgm:spPr/>
      <dgm:t>
        <a:bodyPr/>
        <a:lstStyle/>
        <a:p>
          <a:endParaRPr lang="de-DE"/>
        </a:p>
      </dgm:t>
    </dgm:pt>
    <dgm:pt modelId="{BABA8EA5-13F2-43F4-9DE7-AF2600ABF363}">
      <dgm:prSet phldrT="[Text]" custT="1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r>
            <a:rPr lang="de-DE" sz="2400" b="0" dirty="0">
              <a:latin typeface="TheSans UHH" panose="020B0502050302020203" pitchFamily="34" charset="0"/>
            </a:rPr>
            <a:t>Was bedeutet das für (journalistische) Strategien gegen politische Manipulationen auf SNP?</a:t>
          </a:r>
        </a:p>
      </dgm:t>
    </dgm:pt>
    <dgm:pt modelId="{2CFDF1A7-9B9C-4972-BBF0-A017EDF8F4D1}" type="parTrans" cxnId="{2E7F29C0-140A-4728-A9E1-DAEE3E892CB2}">
      <dgm:prSet/>
      <dgm:spPr/>
      <dgm:t>
        <a:bodyPr/>
        <a:lstStyle/>
        <a:p>
          <a:endParaRPr lang="de-DE"/>
        </a:p>
      </dgm:t>
    </dgm:pt>
    <dgm:pt modelId="{5E465211-5ED5-4AC6-B4B1-5D3F8F3043C7}" type="sibTrans" cxnId="{2E7F29C0-140A-4728-A9E1-DAEE3E892CB2}">
      <dgm:prSet/>
      <dgm:spPr/>
      <dgm:t>
        <a:bodyPr/>
        <a:lstStyle/>
        <a:p>
          <a:endParaRPr lang="de-DE"/>
        </a:p>
      </dgm:t>
    </dgm:pt>
    <dgm:pt modelId="{9F3263CE-6A89-4CE8-881F-B4E9FC7180E7}" type="pres">
      <dgm:prSet presAssocID="{170AADEF-BF7A-49D1-82BA-E87248330295}" presName="Name0" presStyleCnt="0">
        <dgm:presLayoutVars>
          <dgm:chMax val="7"/>
          <dgm:chPref val="7"/>
          <dgm:dir/>
        </dgm:presLayoutVars>
      </dgm:prSet>
      <dgm:spPr/>
    </dgm:pt>
    <dgm:pt modelId="{F455F363-9D52-47AD-B29A-89A00FCFE71D}" type="pres">
      <dgm:prSet presAssocID="{170AADEF-BF7A-49D1-82BA-E87248330295}" presName="Name1" presStyleCnt="0"/>
      <dgm:spPr/>
    </dgm:pt>
    <dgm:pt modelId="{3A4ADECF-860A-4F44-B2FA-A51EF362FE5E}" type="pres">
      <dgm:prSet presAssocID="{170AADEF-BF7A-49D1-82BA-E87248330295}" presName="cycle" presStyleCnt="0"/>
      <dgm:spPr/>
    </dgm:pt>
    <dgm:pt modelId="{DD4063F1-9BBF-471E-B5DB-9AD25061F399}" type="pres">
      <dgm:prSet presAssocID="{170AADEF-BF7A-49D1-82BA-E87248330295}" presName="srcNode" presStyleLbl="node1" presStyleIdx="0" presStyleCnt="3"/>
      <dgm:spPr/>
    </dgm:pt>
    <dgm:pt modelId="{BF136D4C-F874-45E5-A5F9-BB058B0003B9}" type="pres">
      <dgm:prSet presAssocID="{170AADEF-BF7A-49D1-82BA-E87248330295}" presName="conn" presStyleLbl="parChTrans1D2" presStyleIdx="0" presStyleCnt="1"/>
      <dgm:spPr/>
    </dgm:pt>
    <dgm:pt modelId="{61FA13D3-E22E-4848-8399-2F5581558006}" type="pres">
      <dgm:prSet presAssocID="{170AADEF-BF7A-49D1-82BA-E87248330295}" presName="extraNode" presStyleLbl="node1" presStyleIdx="0" presStyleCnt="3"/>
      <dgm:spPr/>
    </dgm:pt>
    <dgm:pt modelId="{6287321B-1682-42A7-AA87-E6488859A846}" type="pres">
      <dgm:prSet presAssocID="{170AADEF-BF7A-49D1-82BA-E87248330295}" presName="dstNode" presStyleLbl="node1" presStyleIdx="0" presStyleCnt="3"/>
      <dgm:spPr/>
    </dgm:pt>
    <dgm:pt modelId="{5788C887-99C6-469B-B6A9-738E6ABC0FE4}" type="pres">
      <dgm:prSet presAssocID="{93666926-1C9A-43AA-BCE1-2D008C95A035}" presName="text_1" presStyleLbl="node1" presStyleIdx="0" presStyleCnt="3">
        <dgm:presLayoutVars>
          <dgm:bulletEnabled val="1"/>
        </dgm:presLayoutVars>
      </dgm:prSet>
      <dgm:spPr/>
    </dgm:pt>
    <dgm:pt modelId="{B886F16B-8E27-4E88-8FA1-2D31DD4E1925}" type="pres">
      <dgm:prSet presAssocID="{93666926-1C9A-43AA-BCE1-2D008C95A035}" presName="accent_1" presStyleCnt="0"/>
      <dgm:spPr/>
    </dgm:pt>
    <dgm:pt modelId="{2F634A25-5902-46A8-94F9-42D2ADE666FE}" type="pres">
      <dgm:prSet presAssocID="{93666926-1C9A-43AA-BCE1-2D008C95A035}" presName="accentRepeatNode" presStyleLbl="solidFgAcc1" presStyleIdx="0" presStyleCnt="3"/>
      <dgm:spPr>
        <a:solidFill>
          <a:schemeClr val="bg1"/>
        </a:solidFill>
        <a:ln>
          <a:solidFill>
            <a:schemeClr val="accent5"/>
          </a:solidFill>
        </a:ln>
      </dgm:spPr>
    </dgm:pt>
    <dgm:pt modelId="{3EAD5B8D-A9A5-473F-A6D6-12273C0C70B1}" type="pres">
      <dgm:prSet presAssocID="{357CDDBC-7EA9-4002-827F-784FFA657FEC}" presName="text_2" presStyleLbl="node1" presStyleIdx="1" presStyleCnt="3">
        <dgm:presLayoutVars>
          <dgm:bulletEnabled val="1"/>
        </dgm:presLayoutVars>
      </dgm:prSet>
      <dgm:spPr/>
    </dgm:pt>
    <dgm:pt modelId="{60FAB087-A196-4DDE-B4B6-7256006359DD}" type="pres">
      <dgm:prSet presAssocID="{357CDDBC-7EA9-4002-827F-784FFA657FEC}" presName="accent_2" presStyleCnt="0"/>
      <dgm:spPr/>
    </dgm:pt>
    <dgm:pt modelId="{679D4A23-75CA-4152-A284-9E412744418A}" type="pres">
      <dgm:prSet presAssocID="{357CDDBC-7EA9-4002-827F-784FFA657FEC}" presName="accentRepeatNode" presStyleLbl="solidFgAcc1" presStyleIdx="1" presStyleCnt="3"/>
      <dgm:spPr/>
    </dgm:pt>
    <dgm:pt modelId="{47A73913-DF8F-4648-A76D-6C05FFC0095C}" type="pres">
      <dgm:prSet presAssocID="{BABA8EA5-13F2-43F4-9DE7-AF2600ABF363}" presName="text_3" presStyleLbl="node1" presStyleIdx="2" presStyleCnt="3">
        <dgm:presLayoutVars>
          <dgm:bulletEnabled val="1"/>
        </dgm:presLayoutVars>
      </dgm:prSet>
      <dgm:spPr/>
    </dgm:pt>
    <dgm:pt modelId="{E1621897-CCBE-4768-90AB-E0350086E51B}" type="pres">
      <dgm:prSet presAssocID="{BABA8EA5-13F2-43F4-9DE7-AF2600ABF363}" presName="accent_3" presStyleCnt="0"/>
      <dgm:spPr/>
    </dgm:pt>
    <dgm:pt modelId="{F4E0891C-A184-4491-9691-29FB4FA2DFA1}" type="pres">
      <dgm:prSet presAssocID="{BABA8EA5-13F2-43F4-9DE7-AF2600ABF363}" presName="accentRepeatNode" presStyleLbl="solidFgAcc1" presStyleIdx="2" presStyleCnt="3"/>
      <dgm:spPr/>
    </dgm:pt>
  </dgm:ptLst>
  <dgm:cxnLst>
    <dgm:cxn modelId="{F0ACF019-681E-4899-ADC2-E0BD0DE84381}" type="presOf" srcId="{93666926-1C9A-43AA-BCE1-2D008C95A035}" destId="{5788C887-99C6-469B-B6A9-738E6ABC0FE4}" srcOrd="0" destOrd="0" presId="urn:microsoft.com/office/officeart/2008/layout/VerticalCurvedList"/>
    <dgm:cxn modelId="{64EBDC3F-0AE3-4842-8ECC-E10B6A397075}" type="presOf" srcId="{170AADEF-BF7A-49D1-82BA-E87248330295}" destId="{9F3263CE-6A89-4CE8-881F-B4E9FC7180E7}" srcOrd="0" destOrd="0" presId="urn:microsoft.com/office/officeart/2008/layout/VerticalCurvedList"/>
    <dgm:cxn modelId="{C5045269-8C69-4FD8-8E52-F087E598A429}" type="presOf" srcId="{3F452324-9493-4C54-A1AF-B3F77E9B0379}" destId="{BF136D4C-F874-45E5-A5F9-BB058B0003B9}" srcOrd="0" destOrd="0" presId="urn:microsoft.com/office/officeart/2008/layout/VerticalCurvedList"/>
    <dgm:cxn modelId="{62F7BE96-F87C-447E-A6A0-10EF83D76A0F}" srcId="{170AADEF-BF7A-49D1-82BA-E87248330295}" destId="{93666926-1C9A-43AA-BCE1-2D008C95A035}" srcOrd="0" destOrd="0" parTransId="{C57F8E0C-EE91-4466-A299-2A04D42BDE59}" sibTransId="{3F452324-9493-4C54-A1AF-B3F77E9B0379}"/>
    <dgm:cxn modelId="{7472E29C-6D20-477F-9A55-4EC12983CC83}" type="presOf" srcId="{357CDDBC-7EA9-4002-827F-784FFA657FEC}" destId="{3EAD5B8D-A9A5-473F-A6D6-12273C0C70B1}" srcOrd="0" destOrd="0" presId="urn:microsoft.com/office/officeart/2008/layout/VerticalCurvedList"/>
    <dgm:cxn modelId="{DA88CDAF-FC37-4C72-8081-C3BB50A65600}" type="presOf" srcId="{BABA8EA5-13F2-43F4-9DE7-AF2600ABF363}" destId="{47A73913-DF8F-4648-A76D-6C05FFC0095C}" srcOrd="0" destOrd="0" presId="urn:microsoft.com/office/officeart/2008/layout/VerticalCurvedList"/>
    <dgm:cxn modelId="{2E7F29C0-140A-4728-A9E1-DAEE3E892CB2}" srcId="{170AADEF-BF7A-49D1-82BA-E87248330295}" destId="{BABA8EA5-13F2-43F4-9DE7-AF2600ABF363}" srcOrd="2" destOrd="0" parTransId="{2CFDF1A7-9B9C-4972-BBF0-A017EDF8F4D1}" sibTransId="{5E465211-5ED5-4AC6-B4B1-5D3F8F3043C7}"/>
    <dgm:cxn modelId="{548C63C7-D4D2-4424-92B8-94E2DED77AD1}" srcId="{170AADEF-BF7A-49D1-82BA-E87248330295}" destId="{357CDDBC-7EA9-4002-827F-784FFA657FEC}" srcOrd="1" destOrd="0" parTransId="{2904AFB0-73A7-43AA-B0F5-41733A77E3DB}" sibTransId="{8D6D74D4-D910-483B-944F-819F0593BA5B}"/>
    <dgm:cxn modelId="{482BB321-4E38-41E0-8E87-A3152B57E64C}" type="presParOf" srcId="{9F3263CE-6A89-4CE8-881F-B4E9FC7180E7}" destId="{F455F363-9D52-47AD-B29A-89A00FCFE71D}" srcOrd="0" destOrd="0" presId="urn:microsoft.com/office/officeart/2008/layout/VerticalCurvedList"/>
    <dgm:cxn modelId="{44E04937-8B63-485D-BD54-F46F2DEB9519}" type="presParOf" srcId="{F455F363-9D52-47AD-B29A-89A00FCFE71D}" destId="{3A4ADECF-860A-4F44-B2FA-A51EF362FE5E}" srcOrd="0" destOrd="0" presId="urn:microsoft.com/office/officeart/2008/layout/VerticalCurvedList"/>
    <dgm:cxn modelId="{B30DFC5A-4582-4F3D-AFCA-9FE9BF3DAB19}" type="presParOf" srcId="{3A4ADECF-860A-4F44-B2FA-A51EF362FE5E}" destId="{DD4063F1-9BBF-471E-B5DB-9AD25061F399}" srcOrd="0" destOrd="0" presId="urn:microsoft.com/office/officeart/2008/layout/VerticalCurvedList"/>
    <dgm:cxn modelId="{96FDD11C-DDE3-4345-8DA4-695C499434E0}" type="presParOf" srcId="{3A4ADECF-860A-4F44-B2FA-A51EF362FE5E}" destId="{BF136D4C-F874-45E5-A5F9-BB058B0003B9}" srcOrd="1" destOrd="0" presId="urn:microsoft.com/office/officeart/2008/layout/VerticalCurvedList"/>
    <dgm:cxn modelId="{33283364-E604-4C88-9BA1-F1FAE4434213}" type="presParOf" srcId="{3A4ADECF-860A-4F44-B2FA-A51EF362FE5E}" destId="{61FA13D3-E22E-4848-8399-2F5581558006}" srcOrd="2" destOrd="0" presId="urn:microsoft.com/office/officeart/2008/layout/VerticalCurvedList"/>
    <dgm:cxn modelId="{8D269443-0BEC-4423-B1F4-D712D72F7359}" type="presParOf" srcId="{3A4ADECF-860A-4F44-B2FA-A51EF362FE5E}" destId="{6287321B-1682-42A7-AA87-E6488859A846}" srcOrd="3" destOrd="0" presId="urn:microsoft.com/office/officeart/2008/layout/VerticalCurvedList"/>
    <dgm:cxn modelId="{38CE4D5A-6253-42D7-B9DF-D8BC98808A45}" type="presParOf" srcId="{F455F363-9D52-47AD-B29A-89A00FCFE71D}" destId="{5788C887-99C6-469B-B6A9-738E6ABC0FE4}" srcOrd="1" destOrd="0" presId="urn:microsoft.com/office/officeart/2008/layout/VerticalCurvedList"/>
    <dgm:cxn modelId="{9F90268D-95FD-471C-A719-524C5803FE91}" type="presParOf" srcId="{F455F363-9D52-47AD-B29A-89A00FCFE71D}" destId="{B886F16B-8E27-4E88-8FA1-2D31DD4E1925}" srcOrd="2" destOrd="0" presId="urn:microsoft.com/office/officeart/2008/layout/VerticalCurvedList"/>
    <dgm:cxn modelId="{A54BF341-525A-4C50-A808-C40F674E4AC7}" type="presParOf" srcId="{B886F16B-8E27-4E88-8FA1-2D31DD4E1925}" destId="{2F634A25-5902-46A8-94F9-42D2ADE666FE}" srcOrd="0" destOrd="0" presId="urn:microsoft.com/office/officeart/2008/layout/VerticalCurvedList"/>
    <dgm:cxn modelId="{0FA793DB-25FC-4A33-A15D-01B622732D11}" type="presParOf" srcId="{F455F363-9D52-47AD-B29A-89A00FCFE71D}" destId="{3EAD5B8D-A9A5-473F-A6D6-12273C0C70B1}" srcOrd="3" destOrd="0" presId="urn:microsoft.com/office/officeart/2008/layout/VerticalCurvedList"/>
    <dgm:cxn modelId="{1A8EB694-961E-494C-8481-09423B7AD6E2}" type="presParOf" srcId="{F455F363-9D52-47AD-B29A-89A00FCFE71D}" destId="{60FAB087-A196-4DDE-B4B6-7256006359DD}" srcOrd="4" destOrd="0" presId="urn:microsoft.com/office/officeart/2008/layout/VerticalCurvedList"/>
    <dgm:cxn modelId="{EB3C9B76-F6BD-45AC-966D-5B1CA791B0E4}" type="presParOf" srcId="{60FAB087-A196-4DDE-B4B6-7256006359DD}" destId="{679D4A23-75CA-4152-A284-9E412744418A}" srcOrd="0" destOrd="0" presId="urn:microsoft.com/office/officeart/2008/layout/VerticalCurvedList"/>
    <dgm:cxn modelId="{36DDB91A-3B7F-49BD-BDFC-C29844D5D3BD}" type="presParOf" srcId="{F455F363-9D52-47AD-B29A-89A00FCFE71D}" destId="{47A73913-DF8F-4648-A76D-6C05FFC0095C}" srcOrd="5" destOrd="0" presId="urn:microsoft.com/office/officeart/2008/layout/VerticalCurvedList"/>
    <dgm:cxn modelId="{AA551FB0-B138-4979-903D-FF09AD03B9BD}" type="presParOf" srcId="{F455F363-9D52-47AD-B29A-89A00FCFE71D}" destId="{E1621897-CCBE-4768-90AB-E0350086E51B}" srcOrd="6" destOrd="0" presId="urn:microsoft.com/office/officeart/2008/layout/VerticalCurvedList"/>
    <dgm:cxn modelId="{D84D14D1-491B-49A6-A827-66962D14940B}" type="presParOf" srcId="{E1621897-CCBE-4768-90AB-E0350086E51B}" destId="{F4E0891C-A184-4491-9691-29FB4FA2DF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0AADEF-BF7A-49D1-82BA-E8724833029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93666926-1C9A-43AA-BCE1-2D008C95A035}">
      <dgm:prSet phldrT="[Text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de-DE" sz="2400" b="0" dirty="0">
              <a:latin typeface="TheSans UHH" panose="020B0502050302020203" pitchFamily="34" charset="0"/>
            </a:rPr>
            <a:t>Was ist anders an politischen Informationen auf SNP? </a:t>
          </a:r>
        </a:p>
      </dgm:t>
    </dgm:pt>
    <dgm:pt modelId="{C57F8E0C-EE91-4466-A299-2A04D42BDE59}" type="parTrans" cxnId="{62F7BE96-F87C-447E-A6A0-10EF83D76A0F}">
      <dgm:prSet/>
      <dgm:spPr/>
      <dgm:t>
        <a:bodyPr/>
        <a:lstStyle/>
        <a:p>
          <a:endParaRPr lang="de-DE"/>
        </a:p>
      </dgm:t>
    </dgm:pt>
    <dgm:pt modelId="{3F452324-9493-4C54-A1AF-B3F77E9B0379}" type="sibTrans" cxnId="{62F7BE96-F87C-447E-A6A0-10EF83D76A0F}">
      <dgm:prSet/>
      <dgm:spPr/>
      <dgm:t>
        <a:bodyPr/>
        <a:lstStyle/>
        <a:p>
          <a:endParaRPr lang="de-DE" sz="2800">
            <a:latin typeface="TheSans UHH" panose="020B0502050302020203" pitchFamily="34" charset="0"/>
          </a:endParaRPr>
        </a:p>
      </dgm:t>
    </dgm:pt>
    <dgm:pt modelId="{357CDDBC-7EA9-4002-827F-784FFA657FEC}">
      <dgm:prSet phldrT="[Text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de-DE" sz="2400" b="0" dirty="0">
              <a:latin typeface="TheSans UHH" panose="020B0502050302020203" pitchFamily="34" charset="0"/>
            </a:rPr>
            <a:t>Wie werden politische Informationen auf SNP ausgewählt und verarbeitet?</a:t>
          </a:r>
        </a:p>
      </dgm:t>
    </dgm:pt>
    <dgm:pt modelId="{2904AFB0-73A7-43AA-B0F5-41733A77E3DB}" type="parTrans" cxnId="{548C63C7-D4D2-4424-92B8-94E2DED77AD1}">
      <dgm:prSet/>
      <dgm:spPr/>
      <dgm:t>
        <a:bodyPr/>
        <a:lstStyle/>
        <a:p>
          <a:endParaRPr lang="de-DE"/>
        </a:p>
      </dgm:t>
    </dgm:pt>
    <dgm:pt modelId="{8D6D74D4-D910-483B-944F-819F0593BA5B}" type="sibTrans" cxnId="{548C63C7-D4D2-4424-92B8-94E2DED77AD1}">
      <dgm:prSet/>
      <dgm:spPr/>
      <dgm:t>
        <a:bodyPr/>
        <a:lstStyle/>
        <a:p>
          <a:endParaRPr lang="de-DE"/>
        </a:p>
      </dgm:t>
    </dgm:pt>
    <dgm:pt modelId="{BABA8EA5-13F2-43F4-9DE7-AF2600ABF363}">
      <dgm:prSet phldrT="[Text]" custT="1"/>
      <dgm:spPr/>
      <dgm:t>
        <a:bodyPr/>
        <a:lstStyle/>
        <a:p>
          <a:r>
            <a:rPr lang="de-DE" sz="2400" b="1" dirty="0">
              <a:latin typeface="TheSans UHH" panose="020B0502050302020203" pitchFamily="34" charset="0"/>
            </a:rPr>
            <a:t>Was bedeutet das für (journalistische) Strategien gegen politische Manipulationen auf SNP?</a:t>
          </a:r>
        </a:p>
      </dgm:t>
    </dgm:pt>
    <dgm:pt modelId="{2CFDF1A7-9B9C-4972-BBF0-A017EDF8F4D1}" type="parTrans" cxnId="{2E7F29C0-140A-4728-A9E1-DAEE3E892CB2}">
      <dgm:prSet/>
      <dgm:spPr/>
      <dgm:t>
        <a:bodyPr/>
        <a:lstStyle/>
        <a:p>
          <a:endParaRPr lang="de-DE"/>
        </a:p>
      </dgm:t>
    </dgm:pt>
    <dgm:pt modelId="{5E465211-5ED5-4AC6-B4B1-5D3F8F3043C7}" type="sibTrans" cxnId="{2E7F29C0-140A-4728-A9E1-DAEE3E892CB2}">
      <dgm:prSet/>
      <dgm:spPr/>
      <dgm:t>
        <a:bodyPr/>
        <a:lstStyle/>
        <a:p>
          <a:endParaRPr lang="de-DE"/>
        </a:p>
      </dgm:t>
    </dgm:pt>
    <dgm:pt modelId="{9F3263CE-6A89-4CE8-881F-B4E9FC7180E7}" type="pres">
      <dgm:prSet presAssocID="{170AADEF-BF7A-49D1-82BA-E87248330295}" presName="Name0" presStyleCnt="0">
        <dgm:presLayoutVars>
          <dgm:chMax val="7"/>
          <dgm:chPref val="7"/>
          <dgm:dir/>
        </dgm:presLayoutVars>
      </dgm:prSet>
      <dgm:spPr/>
    </dgm:pt>
    <dgm:pt modelId="{F455F363-9D52-47AD-B29A-89A00FCFE71D}" type="pres">
      <dgm:prSet presAssocID="{170AADEF-BF7A-49D1-82BA-E87248330295}" presName="Name1" presStyleCnt="0"/>
      <dgm:spPr/>
    </dgm:pt>
    <dgm:pt modelId="{3A4ADECF-860A-4F44-B2FA-A51EF362FE5E}" type="pres">
      <dgm:prSet presAssocID="{170AADEF-BF7A-49D1-82BA-E87248330295}" presName="cycle" presStyleCnt="0"/>
      <dgm:spPr/>
    </dgm:pt>
    <dgm:pt modelId="{DD4063F1-9BBF-471E-B5DB-9AD25061F399}" type="pres">
      <dgm:prSet presAssocID="{170AADEF-BF7A-49D1-82BA-E87248330295}" presName="srcNode" presStyleLbl="node1" presStyleIdx="0" presStyleCnt="3"/>
      <dgm:spPr/>
    </dgm:pt>
    <dgm:pt modelId="{BF136D4C-F874-45E5-A5F9-BB058B0003B9}" type="pres">
      <dgm:prSet presAssocID="{170AADEF-BF7A-49D1-82BA-E87248330295}" presName="conn" presStyleLbl="parChTrans1D2" presStyleIdx="0" presStyleCnt="1"/>
      <dgm:spPr/>
    </dgm:pt>
    <dgm:pt modelId="{61FA13D3-E22E-4848-8399-2F5581558006}" type="pres">
      <dgm:prSet presAssocID="{170AADEF-BF7A-49D1-82BA-E87248330295}" presName="extraNode" presStyleLbl="node1" presStyleIdx="0" presStyleCnt="3"/>
      <dgm:spPr/>
    </dgm:pt>
    <dgm:pt modelId="{6287321B-1682-42A7-AA87-E6488859A846}" type="pres">
      <dgm:prSet presAssocID="{170AADEF-BF7A-49D1-82BA-E87248330295}" presName="dstNode" presStyleLbl="node1" presStyleIdx="0" presStyleCnt="3"/>
      <dgm:spPr/>
    </dgm:pt>
    <dgm:pt modelId="{5788C887-99C6-469B-B6A9-738E6ABC0FE4}" type="pres">
      <dgm:prSet presAssocID="{93666926-1C9A-43AA-BCE1-2D008C95A035}" presName="text_1" presStyleLbl="node1" presStyleIdx="0" presStyleCnt="3">
        <dgm:presLayoutVars>
          <dgm:bulletEnabled val="1"/>
        </dgm:presLayoutVars>
      </dgm:prSet>
      <dgm:spPr/>
    </dgm:pt>
    <dgm:pt modelId="{B886F16B-8E27-4E88-8FA1-2D31DD4E1925}" type="pres">
      <dgm:prSet presAssocID="{93666926-1C9A-43AA-BCE1-2D008C95A035}" presName="accent_1" presStyleCnt="0"/>
      <dgm:spPr/>
    </dgm:pt>
    <dgm:pt modelId="{2F634A25-5902-46A8-94F9-42D2ADE666FE}" type="pres">
      <dgm:prSet presAssocID="{93666926-1C9A-43AA-BCE1-2D008C95A035}" presName="accentRepeatNode" presStyleLbl="solidFgAcc1" presStyleIdx="0" presStyleCnt="3"/>
      <dgm:spPr>
        <a:solidFill>
          <a:schemeClr val="bg1"/>
        </a:solidFill>
        <a:ln>
          <a:solidFill>
            <a:schemeClr val="accent5"/>
          </a:solidFill>
        </a:ln>
      </dgm:spPr>
    </dgm:pt>
    <dgm:pt modelId="{3EAD5B8D-A9A5-473F-A6D6-12273C0C70B1}" type="pres">
      <dgm:prSet presAssocID="{357CDDBC-7EA9-4002-827F-784FFA657FEC}" presName="text_2" presStyleLbl="node1" presStyleIdx="1" presStyleCnt="3">
        <dgm:presLayoutVars>
          <dgm:bulletEnabled val="1"/>
        </dgm:presLayoutVars>
      </dgm:prSet>
      <dgm:spPr/>
    </dgm:pt>
    <dgm:pt modelId="{60FAB087-A196-4DDE-B4B6-7256006359DD}" type="pres">
      <dgm:prSet presAssocID="{357CDDBC-7EA9-4002-827F-784FFA657FEC}" presName="accent_2" presStyleCnt="0"/>
      <dgm:spPr/>
    </dgm:pt>
    <dgm:pt modelId="{679D4A23-75CA-4152-A284-9E412744418A}" type="pres">
      <dgm:prSet presAssocID="{357CDDBC-7EA9-4002-827F-784FFA657FEC}" presName="accentRepeatNode" presStyleLbl="solidFgAcc1" presStyleIdx="1" presStyleCnt="3"/>
      <dgm:spPr/>
    </dgm:pt>
    <dgm:pt modelId="{47A73913-DF8F-4648-A76D-6C05FFC0095C}" type="pres">
      <dgm:prSet presAssocID="{BABA8EA5-13F2-43F4-9DE7-AF2600ABF363}" presName="text_3" presStyleLbl="node1" presStyleIdx="2" presStyleCnt="3">
        <dgm:presLayoutVars>
          <dgm:bulletEnabled val="1"/>
        </dgm:presLayoutVars>
      </dgm:prSet>
      <dgm:spPr/>
    </dgm:pt>
    <dgm:pt modelId="{E1621897-CCBE-4768-90AB-E0350086E51B}" type="pres">
      <dgm:prSet presAssocID="{BABA8EA5-13F2-43F4-9DE7-AF2600ABF363}" presName="accent_3" presStyleCnt="0"/>
      <dgm:spPr/>
    </dgm:pt>
    <dgm:pt modelId="{F4E0891C-A184-4491-9691-29FB4FA2DFA1}" type="pres">
      <dgm:prSet presAssocID="{BABA8EA5-13F2-43F4-9DE7-AF2600ABF363}" presName="accentRepeatNode" presStyleLbl="solidFgAcc1" presStyleIdx="2" presStyleCnt="3"/>
      <dgm:spPr/>
    </dgm:pt>
  </dgm:ptLst>
  <dgm:cxnLst>
    <dgm:cxn modelId="{F0ACF019-681E-4899-ADC2-E0BD0DE84381}" type="presOf" srcId="{93666926-1C9A-43AA-BCE1-2D008C95A035}" destId="{5788C887-99C6-469B-B6A9-738E6ABC0FE4}" srcOrd="0" destOrd="0" presId="urn:microsoft.com/office/officeart/2008/layout/VerticalCurvedList"/>
    <dgm:cxn modelId="{64EBDC3F-0AE3-4842-8ECC-E10B6A397075}" type="presOf" srcId="{170AADEF-BF7A-49D1-82BA-E87248330295}" destId="{9F3263CE-6A89-4CE8-881F-B4E9FC7180E7}" srcOrd="0" destOrd="0" presId="urn:microsoft.com/office/officeart/2008/layout/VerticalCurvedList"/>
    <dgm:cxn modelId="{C5045269-8C69-4FD8-8E52-F087E598A429}" type="presOf" srcId="{3F452324-9493-4C54-A1AF-B3F77E9B0379}" destId="{BF136D4C-F874-45E5-A5F9-BB058B0003B9}" srcOrd="0" destOrd="0" presId="urn:microsoft.com/office/officeart/2008/layout/VerticalCurvedList"/>
    <dgm:cxn modelId="{62F7BE96-F87C-447E-A6A0-10EF83D76A0F}" srcId="{170AADEF-BF7A-49D1-82BA-E87248330295}" destId="{93666926-1C9A-43AA-BCE1-2D008C95A035}" srcOrd="0" destOrd="0" parTransId="{C57F8E0C-EE91-4466-A299-2A04D42BDE59}" sibTransId="{3F452324-9493-4C54-A1AF-B3F77E9B0379}"/>
    <dgm:cxn modelId="{7472E29C-6D20-477F-9A55-4EC12983CC83}" type="presOf" srcId="{357CDDBC-7EA9-4002-827F-784FFA657FEC}" destId="{3EAD5B8D-A9A5-473F-A6D6-12273C0C70B1}" srcOrd="0" destOrd="0" presId="urn:microsoft.com/office/officeart/2008/layout/VerticalCurvedList"/>
    <dgm:cxn modelId="{DA88CDAF-FC37-4C72-8081-C3BB50A65600}" type="presOf" srcId="{BABA8EA5-13F2-43F4-9DE7-AF2600ABF363}" destId="{47A73913-DF8F-4648-A76D-6C05FFC0095C}" srcOrd="0" destOrd="0" presId="urn:microsoft.com/office/officeart/2008/layout/VerticalCurvedList"/>
    <dgm:cxn modelId="{2E7F29C0-140A-4728-A9E1-DAEE3E892CB2}" srcId="{170AADEF-BF7A-49D1-82BA-E87248330295}" destId="{BABA8EA5-13F2-43F4-9DE7-AF2600ABF363}" srcOrd="2" destOrd="0" parTransId="{2CFDF1A7-9B9C-4972-BBF0-A017EDF8F4D1}" sibTransId="{5E465211-5ED5-4AC6-B4B1-5D3F8F3043C7}"/>
    <dgm:cxn modelId="{548C63C7-D4D2-4424-92B8-94E2DED77AD1}" srcId="{170AADEF-BF7A-49D1-82BA-E87248330295}" destId="{357CDDBC-7EA9-4002-827F-784FFA657FEC}" srcOrd="1" destOrd="0" parTransId="{2904AFB0-73A7-43AA-B0F5-41733A77E3DB}" sibTransId="{8D6D74D4-D910-483B-944F-819F0593BA5B}"/>
    <dgm:cxn modelId="{482BB321-4E38-41E0-8E87-A3152B57E64C}" type="presParOf" srcId="{9F3263CE-6A89-4CE8-881F-B4E9FC7180E7}" destId="{F455F363-9D52-47AD-B29A-89A00FCFE71D}" srcOrd="0" destOrd="0" presId="urn:microsoft.com/office/officeart/2008/layout/VerticalCurvedList"/>
    <dgm:cxn modelId="{44E04937-8B63-485D-BD54-F46F2DEB9519}" type="presParOf" srcId="{F455F363-9D52-47AD-B29A-89A00FCFE71D}" destId="{3A4ADECF-860A-4F44-B2FA-A51EF362FE5E}" srcOrd="0" destOrd="0" presId="urn:microsoft.com/office/officeart/2008/layout/VerticalCurvedList"/>
    <dgm:cxn modelId="{B30DFC5A-4582-4F3D-AFCA-9FE9BF3DAB19}" type="presParOf" srcId="{3A4ADECF-860A-4F44-B2FA-A51EF362FE5E}" destId="{DD4063F1-9BBF-471E-B5DB-9AD25061F399}" srcOrd="0" destOrd="0" presId="urn:microsoft.com/office/officeart/2008/layout/VerticalCurvedList"/>
    <dgm:cxn modelId="{96FDD11C-DDE3-4345-8DA4-695C499434E0}" type="presParOf" srcId="{3A4ADECF-860A-4F44-B2FA-A51EF362FE5E}" destId="{BF136D4C-F874-45E5-A5F9-BB058B0003B9}" srcOrd="1" destOrd="0" presId="urn:microsoft.com/office/officeart/2008/layout/VerticalCurvedList"/>
    <dgm:cxn modelId="{33283364-E604-4C88-9BA1-F1FAE4434213}" type="presParOf" srcId="{3A4ADECF-860A-4F44-B2FA-A51EF362FE5E}" destId="{61FA13D3-E22E-4848-8399-2F5581558006}" srcOrd="2" destOrd="0" presId="urn:microsoft.com/office/officeart/2008/layout/VerticalCurvedList"/>
    <dgm:cxn modelId="{8D269443-0BEC-4423-B1F4-D712D72F7359}" type="presParOf" srcId="{3A4ADECF-860A-4F44-B2FA-A51EF362FE5E}" destId="{6287321B-1682-42A7-AA87-E6488859A846}" srcOrd="3" destOrd="0" presId="urn:microsoft.com/office/officeart/2008/layout/VerticalCurvedList"/>
    <dgm:cxn modelId="{38CE4D5A-6253-42D7-B9DF-D8BC98808A45}" type="presParOf" srcId="{F455F363-9D52-47AD-B29A-89A00FCFE71D}" destId="{5788C887-99C6-469B-B6A9-738E6ABC0FE4}" srcOrd="1" destOrd="0" presId="urn:microsoft.com/office/officeart/2008/layout/VerticalCurvedList"/>
    <dgm:cxn modelId="{9F90268D-95FD-471C-A719-524C5803FE91}" type="presParOf" srcId="{F455F363-9D52-47AD-B29A-89A00FCFE71D}" destId="{B886F16B-8E27-4E88-8FA1-2D31DD4E1925}" srcOrd="2" destOrd="0" presId="urn:microsoft.com/office/officeart/2008/layout/VerticalCurvedList"/>
    <dgm:cxn modelId="{A54BF341-525A-4C50-A808-C40F674E4AC7}" type="presParOf" srcId="{B886F16B-8E27-4E88-8FA1-2D31DD4E1925}" destId="{2F634A25-5902-46A8-94F9-42D2ADE666FE}" srcOrd="0" destOrd="0" presId="urn:microsoft.com/office/officeart/2008/layout/VerticalCurvedList"/>
    <dgm:cxn modelId="{0FA793DB-25FC-4A33-A15D-01B622732D11}" type="presParOf" srcId="{F455F363-9D52-47AD-B29A-89A00FCFE71D}" destId="{3EAD5B8D-A9A5-473F-A6D6-12273C0C70B1}" srcOrd="3" destOrd="0" presId="urn:microsoft.com/office/officeart/2008/layout/VerticalCurvedList"/>
    <dgm:cxn modelId="{1A8EB694-961E-494C-8481-09423B7AD6E2}" type="presParOf" srcId="{F455F363-9D52-47AD-B29A-89A00FCFE71D}" destId="{60FAB087-A196-4DDE-B4B6-7256006359DD}" srcOrd="4" destOrd="0" presId="urn:microsoft.com/office/officeart/2008/layout/VerticalCurvedList"/>
    <dgm:cxn modelId="{EB3C9B76-F6BD-45AC-966D-5B1CA791B0E4}" type="presParOf" srcId="{60FAB087-A196-4DDE-B4B6-7256006359DD}" destId="{679D4A23-75CA-4152-A284-9E412744418A}" srcOrd="0" destOrd="0" presId="urn:microsoft.com/office/officeart/2008/layout/VerticalCurvedList"/>
    <dgm:cxn modelId="{36DDB91A-3B7F-49BD-BDFC-C29844D5D3BD}" type="presParOf" srcId="{F455F363-9D52-47AD-B29A-89A00FCFE71D}" destId="{47A73913-DF8F-4648-A76D-6C05FFC0095C}" srcOrd="5" destOrd="0" presId="urn:microsoft.com/office/officeart/2008/layout/VerticalCurvedList"/>
    <dgm:cxn modelId="{AA551FB0-B138-4979-903D-FF09AD03B9BD}" type="presParOf" srcId="{F455F363-9D52-47AD-B29A-89A00FCFE71D}" destId="{E1621897-CCBE-4768-90AB-E0350086E51B}" srcOrd="6" destOrd="0" presId="urn:microsoft.com/office/officeart/2008/layout/VerticalCurvedList"/>
    <dgm:cxn modelId="{D84D14D1-491B-49A6-A827-66962D14940B}" type="presParOf" srcId="{E1621897-CCBE-4768-90AB-E0350086E51B}" destId="{F4E0891C-A184-4491-9691-29FB4FA2DF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36D4C-F874-45E5-A5F9-BB058B0003B9}">
      <dsp:nvSpPr>
        <dsp:cNvPr id="0" name=""/>
        <dsp:cNvSpPr/>
      </dsp:nvSpPr>
      <dsp:spPr>
        <a:xfrm>
          <a:off x="-4429612" y="-679365"/>
          <a:ext cx="5277136" cy="5277136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8C887-99C6-469B-B6A9-738E6ABC0FE4}">
      <dsp:nvSpPr>
        <dsp:cNvPr id="0" name=""/>
        <dsp:cNvSpPr/>
      </dsp:nvSpPr>
      <dsp:spPr>
        <a:xfrm>
          <a:off x="545061" y="391840"/>
          <a:ext cx="9587651" cy="783681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0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latin typeface="TheSans UHH" panose="020B0502050302020203" pitchFamily="34" charset="0"/>
            </a:rPr>
            <a:t>Was ist anders an politischen Informationen auf SNP? </a:t>
          </a:r>
        </a:p>
      </dsp:txBody>
      <dsp:txXfrm>
        <a:off x="545061" y="391840"/>
        <a:ext cx="9587651" cy="783681"/>
      </dsp:txXfrm>
    </dsp:sp>
    <dsp:sp modelId="{2F634A25-5902-46A8-94F9-42D2ADE666FE}">
      <dsp:nvSpPr>
        <dsp:cNvPr id="0" name=""/>
        <dsp:cNvSpPr/>
      </dsp:nvSpPr>
      <dsp:spPr>
        <a:xfrm>
          <a:off x="55260" y="293880"/>
          <a:ext cx="979601" cy="9796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D5B8D-A9A5-473F-A6D6-12273C0C70B1}">
      <dsp:nvSpPr>
        <dsp:cNvPr id="0" name=""/>
        <dsp:cNvSpPr/>
      </dsp:nvSpPr>
      <dsp:spPr>
        <a:xfrm>
          <a:off x="829929" y="1567362"/>
          <a:ext cx="9302783" cy="783681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0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latin typeface="TheSans UHH" panose="020B0502050302020203" pitchFamily="34" charset="0"/>
            </a:rPr>
            <a:t>Wie werden politische Informationen auf SNP ausgewählt und verarbeitet?</a:t>
          </a:r>
        </a:p>
      </dsp:txBody>
      <dsp:txXfrm>
        <a:off x="829929" y="1567362"/>
        <a:ext cx="9302783" cy="783681"/>
      </dsp:txXfrm>
    </dsp:sp>
    <dsp:sp modelId="{679D4A23-75CA-4152-A284-9E412744418A}">
      <dsp:nvSpPr>
        <dsp:cNvPr id="0" name=""/>
        <dsp:cNvSpPr/>
      </dsp:nvSpPr>
      <dsp:spPr>
        <a:xfrm>
          <a:off x="340128" y="1469401"/>
          <a:ext cx="979601" cy="979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73913-DF8F-4648-A76D-6C05FFC0095C}">
      <dsp:nvSpPr>
        <dsp:cNvPr id="0" name=""/>
        <dsp:cNvSpPr/>
      </dsp:nvSpPr>
      <dsp:spPr>
        <a:xfrm>
          <a:off x="545061" y="2742883"/>
          <a:ext cx="9587651" cy="78368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0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latin typeface="TheSans UHH" panose="020B0502050302020203" pitchFamily="34" charset="0"/>
            </a:rPr>
            <a:t>Was bedeutet das für (journalistische) Strategien gegen politische Manipulationen auf SNP?</a:t>
          </a:r>
        </a:p>
      </dsp:txBody>
      <dsp:txXfrm>
        <a:off x="545061" y="2742883"/>
        <a:ext cx="9587651" cy="783681"/>
      </dsp:txXfrm>
    </dsp:sp>
    <dsp:sp modelId="{F4E0891C-A184-4491-9691-29FB4FA2DFA1}">
      <dsp:nvSpPr>
        <dsp:cNvPr id="0" name=""/>
        <dsp:cNvSpPr/>
      </dsp:nvSpPr>
      <dsp:spPr>
        <a:xfrm>
          <a:off x="55260" y="2644923"/>
          <a:ext cx="979601" cy="979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36D4C-F874-45E5-A5F9-BB058B0003B9}">
      <dsp:nvSpPr>
        <dsp:cNvPr id="0" name=""/>
        <dsp:cNvSpPr/>
      </dsp:nvSpPr>
      <dsp:spPr>
        <a:xfrm>
          <a:off x="-4429612" y="-679365"/>
          <a:ext cx="5277136" cy="5277136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8C887-99C6-469B-B6A9-738E6ABC0FE4}">
      <dsp:nvSpPr>
        <dsp:cNvPr id="0" name=""/>
        <dsp:cNvSpPr/>
      </dsp:nvSpPr>
      <dsp:spPr>
        <a:xfrm>
          <a:off x="545061" y="391840"/>
          <a:ext cx="9587651" cy="783681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0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latin typeface="TheSans UHH" panose="020B0502050302020203" pitchFamily="34" charset="0"/>
            </a:rPr>
            <a:t>Was ist anders an politischen Informationen auf SNP? </a:t>
          </a:r>
        </a:p>
      </dsp:txBody>
      <dsp:txXfrm>
        <a:off x="545061" y="391840"/>
        <a:ext cx="9587651" cy="783681"/>
      </dsp:txXfrm>
    </dsp:sp>
    <dsp:sp modelId="{2F634A25-5902-46A8-94F9-42D2ADE666FE}">
      <dsp:nvSpPr>
        <dsp:cNvPr id="0" name=""/>
        <dsp:cNvSpPr/>
      </dsp:nvSpPr>
      <dsp:spPr>
        <a:xfrm>
          <a:off x="55260" y="293880"/>
          <a:ext cx="979601" cy="9796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D5B8D-A9A5-473F-A6D6-12273C0C70B1}">
      <dsp:nvSpPr>
        <dsp:cNvPr id="0" name=""/>
        <dsp:cNvSpPr/>
      </dsp:nvSpPr>
      <dsp:spPr>
        <a:xfrm>
          <a:off x="829929" y="1567362"/>
          <a:ext cx="9302783" cy="783681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0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TheSans UHH" panose="020B0502050302020203" pitchFamily="34" charset="0"/>
            </a:rPr>
            <a:t>Wie werden politische Informationen auf SNP ausgewählt und verarbeitet?</a:t>
          </a:r>
        </a:p>
      </dsp:txBody>
      <dsp:txXfrm>
        <a:off x="829929" y="1567362"/>
        <a:ext cx="9302783" cy="783681"/>
      </dsp:txXfrm>
    </dsp:sp>
    <dsp:sp modelId="{679D4A23-75CA-4152-A284-9E412744418A}">
      <dsp:nvSpPr>
        <dsp:cNvPr id="0" name=""/>
        <dsp:cNvSpPr/>
      </dsp:nvSpPr>
      <dsp:spPr>
        <a:xfrm>
          <a:off x="340128" y="1469401"/>
          <a:ext cx="979601" cy="979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73913-DF8F-4648-A76D-6C05FFC0095C}">
      <dsp:nvSpPr>
        <dsp:cNvPr id="0" name=""/>
        <dsp:cNvSpPr/>
      </dsp:nvSpPr>
      <dsp:spPr>
        <a:xfrm>
          <a:off x="545061" y="2742883"/>
          <a:ext cx="9587651" cy="78368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0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TheSans UHH" panose="020B0502050302020203" pitchFamily="34" charset="0"/>
            </a:rPr>
            <a:t>Was bedeutet das für (journalistische) Strategien gegen politische Manipulationen auf SNP?</a:t>
          </a:r>
        </a:p>
      </dsp:txBody>
      <dsp:txXfrm>
        <a:off x="545061" y="2742883"/>
        <a:ext cx="9587651" cy="783681"/>
      </dsp:txXfrm>
    </dsp:sp>
    <dsp:sp modelId="{F4E0891C-A184-4491-9691-29FB4FA2DFA1}">
      <dsp:nvSpPr>
        <dsp:cNvPr id="0" name=""/>
        <dsp:cNvSpPr/>
      </dsp:nvSpPr>
      <dsp:spPr>
        <a:xfrm>
          <a:off x="55260" y="2644923"/>
          <a:ext cx="979601" cy="979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36D4C-F874-45E5-A5F9-BB058B0003B9}">
      <dsp:nvSpPr>
        <dsp:cNvPr id="0" name=""/>
        <dsp:cNvSpPr/>
      </dsp:nvSpPr>
      <dsp:spPr>
        <a:xfrm>
          <a:off x="-4429612" y="-679365"/>
          <a:ext cx="5277136" cy="5277136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8C887-99C6-469B-B6A9-738E6ABC0FE4}">
      <dsp:nvSpPr>
        <dsp:cNvPr id="0" name=""/>
        <dsp:cNvSpPr/>
      </dsp:nvSpPr>
      <dsp:spPr>
        <a:xfrm>
          <a:off x="545061" y="391840"/>
          <a:ext cx="9587651" cy="783681"/>
        </a:xfrm>
        <a:prstGeom prst="rect">
          <a:avLst/>
        </a:prstGeom>
        <a:solidFill>
          <a:schemeClr val="accent5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0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TheSans UHH" panose="020B0502050302020203" pitchFamily="34" charset="0"/>
            </a:rPr>
            <a:t>Was ist anders an politischen Informationen auf SNP? </a:t>
          </a:r>
        </a:p>
      </dsp:txBody>
      <dsp:txXfrm>
        <a:off x="545061" y="391840"/>
        <a:ext cx="9587651" cy="783681"/>
      </dsp:txXfrm>
    </dsp:sp>
    <dsp:sp modelId="{2F634A25-5902-46A8-94F9-42D2ADE666FE}">
      <dsp:nvSpPr>
        <dsp:cNvPr id="0" name=""/>
        <dsp:cNvSpPr/>
      </dsp:nvSpPr>
      <dsp:spPr>
        <a:xfrm>
          <a:off x="55260" y="293880"/>
          <a:ext cx="979601" cy="9796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D5B8D-A9A5-473F-A6D6-12273C0C70B1}">
      <dsp:nvSpPr>
        <dsp:cNvPr id="0" name=""/>
        <dsp:cNvSpPr/>
      </dsp:nvSpPr>
      <dsp:spPr>
        <a:xfrm>
          <a:off x="829929" y="1567362"/>
          <a:ext cx="9302783" cy="783681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0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latin typeface="TheSans UHH" panose="020B0502050302020203" pitchFamily="34" charset="0"/>
            </a:rPr>
            <a:t>Wie werden politische Informationen auf SNP ausgewählt und verarbeitet?</a:t>
          </a:r>
        </a:p>
      </dsp:txBody>
      <dsp:txXfrm>
        <a:off x="829929" y="1567362"/>
        <a:ext cx="9302783" cy="783681"/>
      </dsp:txXfrm>
    </dsp:sp>
    <dsp:sp modelId="{679D4A23-75CA-4152-A284-9E412744418A}">
      <dsp:nvSpPr>
        <dsp:cNvPr id="0" name=""/>
        <dsp:cNvSpPr/>
      </dsp:nvSpPr>
      <dsp:spPr>
        <a:xfrm>
          <a:off x="340128" y="1469401"/>
          <a:ext cx="979601" cy="979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73913-DF8F-4648-A76D-6C05FFC0095C}">
      <dsp:nvSpPr>
        <dsp:cNvPr id="0" name=""/>
        <dsp:cNvSpPr/>
      </dsp:nvSpPr>
      <dsp:spPr>
        <a:xfrm>
          <a:off x="545061" y="2742883"/>
          <a:ext cx="9587651" cy="78368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0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TheSans UHH" panose="020B0502050302020203" pitchFamily="34" charset="0"/>
            </a:rPr>
            <a:t>Was bedeutet das für (journalistische) Strategien gegen politische Manipulationen auf SNP?</a:t>
          </a:r>
        </a:p>
      </dsp:txBody>
      <dsp:txXfrm>
        <a:off x="545061" y="2742883"/>
        <a:ext cx="9587651" cy="783681"/>
      </dsp:txXfrm>
    </dsp:sp>
    <dsp:sp modelId="{F4E0891C-A184-4491-9691-29FB4FA2DFA1}">
      <dsp:nvSpPr>
        <dsp:cNvPr id="0" name=""/>
        <dsp:cNvSpPr/>
      </dsp:nvSpPr>
      <dsp:spPr>
        <a:xfrm>
          <a:off x="55260" y="2644923"/>
          <a:ext cx="979601" cy="979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36D4C-F874-45E5-A5F9-BB058B0003B9}">
      <dsp:nvSpPr>
        <dsp:cNvPr id="0" name=""/>
        <dsp:cNvSpPr/>
      </dsp:nvSpPr>
      <dsp:spPr>
        <a:xfrm>
          <a:off x="-4429612" y="-679365"/>
          <a:ext cx="5277136" cy="5277136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8C887-99C6-469B-B6A9-738E6ABC0FE4}">
      <dsp:nvSpPr>
        <dsp:cNvPr id="0" name=""/>
        <dsp:cNvSpPr/>
      </dsp:nvSpPr>
      <dsp:spPr>
        <a:xfrm>
          <a:off x="545061" y="391840"/>
          <a:ext cx="9587651" cy="783681"/>
        </a:xfrm>
        <a:prstGeom prst="rect">
          <a:avLst/>
        </a:prstGeom>
        <a:solidFill>
          <a:schemeClr val="accent5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0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TheSans UHH" panose="020B0502050302020203" pitchFamily="34" charset="0"/>
            </a:rPr>
            <a:t>Was ist anders an politischen Informationen auf SNP? </a:t>
          </a:r>
        </a:p>
      </dsp:txBody>
      <dsp:txXfrm>
        <a:off x="545061" y="391840"/>
        <a:ext cx="9587651" cy="783681"/>
      </dsp:txXfrm>
    </dsp:sp>
    <dsp:sp modelId="{2F634A25-5902-46A8-94F9-42D2ADE666FE}">
      <dsp:nvSpPr>
        <dsp:cNvPr id="0" name=""/>
        <dsp:cNvSpPr/>
      </dsp:nvSpPr>
      <dsp:spPr>
        <a:xfrm>
          <a:off x="55260" y="293880"/>
          <a:ext cx="979601" cy="9796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D5B8D-A9A5-473F-A6D6-12273C0C70B1}">
      <dsp:nvSpPr>
        <dsp:cNvPr id="0" name=""/>
        <dsp:cNvSpPr/>
      </dsp:nvSpPr>
      <dsp:spPr>
        <a:xfrm>
          <a:off x="829929" y="1567362"/>
          <a:ext cx="9302783" cy="783681"/>
        </a:xfrm>
        <a:prstGeom prst="rect">
          <a:avLst/>
        </a:prstGeom>
        <a:solidFill>
          <a:schemeClr val="accent5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0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0" kern="1200" dirty="0">
              <a:latin typeface="TheSans UHH" panose="020B0502050302020203" pitchFamily="34" charset="0"/>
            </a:rPr>
            <a:t>Wie werden politische Informationen auf SNP ausgewählt und verarbeitet?</a:t>
          </a:r>
        </a:p>
      </dsp:txBody>
      <dsp:txXfrm>
        <a:off x="829929" y="1567362"/>
        <a:ext cx="9302783" cy="783681"/>
      </dsp:txXfrm>
    </dsp:sp>
    <dsp:sp modelId="{679D4A23-75CA-4152-A284-9E412744418A}">
      <dsp:nvSpPr>
        <dsp:cNvPr id="0" name=""/>
        <dsp:cNvSpPr/>
      </dsp:nvSpPr>
      <dsp:spPr>
        <a:xfrm>
          <a:off x="340128" y="1469401"/>
          <a:ext cx="979601" cy="979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73913-DF8F-4648-A76D-6C05FFC0095C}">
      <dsp:nvSpPr>
        <dsp:cNvPr id="0" name=""/>
        <dsp:cNvSpPr/>
      </dsp:nvSpPr>
      <dsp:spPr>
        <a:xfrm>
          <a:off x="545061" y="2742883"/>
          <a:ext cx="9587651" cy="78368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04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latin typeface="TheSans UHH" panose="020B0502050302020203" pitchFamily="34" charset="0"/>
            </a:rPr>
            <a:t>Was bedeutet das für (journalistische) Strategien gegen politische Manipulationen auf SNP?</a:t>
          </a:r>
        </a:p>
      </dsp:txBody>
      <dsp:txXfrm>
        <a:off x="545061" y="2742883"/>
        <a:ext cx="9587651" cy="783681"/>
      </dsp:txXfrm>
    </dsp:sp>
    <dsp:sp modelId="{F4E0891C-A184-4491-9691-29FB4FA2DFA1}">
      <dsp:nvSpPr>
        <dsp:cNvPr id="0" name=""/>
        <dsp:cNvSpPr/>
      </dsp:nvSpPr>
      <dsp:spPr>
        <a:xfrm>
          <a:off x="55260" y="2644923"/>
          <a:ext cx="979601" cy="979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D43746C-EF7B-40FE-873C-50AD5F1D6C65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E096C84-BC47-44C8-B25D-BA4C46C23C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75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6C84-BC47-44C8-B25D-BA4C46C23C5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520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6C84-BC47-44C8-B25D-BA4C46C23C5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477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/>
          <p:nvPr/>
        </p:nvSpPr>
        <p:spPr>
          <a:xfrm>
            <a:off x="4025423" y="10555668"/>
            <a:ext cx="3078639" cy="554926"/>
          </a:xfrm>
          <a:prstGeom prst="rect">
            <a:avLst/>
          </a:prstGeom>
          <a:noFill/>
          <a:ln>
            <a:noFill/>
          </a:ln>
        </p:spPr>
        <p:txBody>
          <a:bodyPr lIns="103866" tIns="52116" rIns="103866" bIns="52116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ct val="25000"/>
              </a:pPr>
              <a:t>24</a:t>
            </a:fld>
            <a:endParaRPr lang="en-US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-150813" y="833438"/>
            <a:ext cx="7407276" cy="41671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45" name="Shape 745"/>
          <p:cNvSpPr/>
          <p:nvPr/>
        </p:nvSpPr>
        <p:spPr>
          <a:xfrm>
            <a:off x="946786" y="5294208"/>
            <a:ext cx="5210493" cy="4999509"/>
          </a:xfrm>
          <a:prstGeom prst="rect">
            <a:avLst/>
          </a:prstGeom>
          <a:noFill/>
          <a:ln>
            <a:noFill/>
          </a:ln>
        </p:spPr>
        <p:txBody>
          <a:bodyPr lIns="95919" tIns="47946" rIns="95919" bIns="47946" anchor="ctr" anchorCtr="0">
            <a:noAutofit/>
          </a:bodyPr>
          <a:lstStyle/>
          <a:p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946784" y="5276974"/>
            <a:ext cx="5208905" cy="4997785"/>
          </a:xfrm>
          <a:prstGeom prst="rect">
            <a:avLst/>
          </a:prstGeom>
        </p:spPr>
        <p:txBody>
          <a:bodyPr lIns="95919" tIns="95919" rIns="95919" bIns="95919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20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6C84-BC47-44C8-B25D-BA4C46C23C5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85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anose="020B0604020202020204" pitchFamily="34" charset="0"/>
              <a:buChar char="•"/>
            </a:pPr>
            <a:r>
              <a:rPr lang="en-US" dirty="0" err="1"/>
              <a:t>Gesamt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6C84-BC47-44C8-B25D-BA4C46C23C5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85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6C84-BC47-44C8-B25D-BA4C46C23C5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6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Newsfeed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bereits</a:t>
            </a:r>
            <a:r>
              <a:rPr lang="en-US" dirty="0"/>
              <a:t> </a:t>
            </a:r>
            <a:r>
              <a:rPr lang="en-US" dirty="0" err="1"/>
              <a:t>angesprochen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ist</a:t>
            </a:r>
            <a:r>
              <a:rPr lang="en-US" baseline="0" dirty="0"/>
              <a:t> Newsfeed oder Timeline </a:t>
            </a:r>
            <a:r>
              <a:rPr lang="en-US" baseline="0" dirty="0" err="1"/>
              <a:t>ein</a:t>
            </a:r>
            <a:r>
              <a:rPr lang="en-US" baseline="0" dirty="0"/>
              <a:t> </a:t>
            </a:r>
            <a:r>
              <a:rPr lang="en-US" baseline="0" dirty="0" err="1"/>
              <a:t>gemeinsames</a:t>
            </a:r>
            <a:r>
              <a:rPr lang="en-US" baseline="0" dirty="0"/>
              <a:t> </a:t>
            </a:r>
            <a:r>
              <a:rPr lang="en-US" baseline="0" dirty="0" err="1"/>
              <a:t>Merkmal</a:t>
            </a:r>
            <a:r>
              <a:rPr lang="en-US" baseline="0" dirty="0"/>
              <a:t> </a:t>
            </a:r>
            <a:r>
              <a:rPr lang="en-US" baseline="0" dirty="0" err="1"/>
              <a:t>vieler</a:t>
            </a:r>
            <a:r>
              <a:rPr lang="en-US" baseline="0" dirty="0"/>
              <a:t> </a:t>
            </a:r>
            <a:r>
              <a:rPr lang="en-US" baseline="0" dirty="0" err="1"/>
              <a:t>sozialer</a:t>
            </a:r>
            <a:r>
              <a:rPr lang="en-US" baseline="0" dirty="0"/>
              <a:t> </a:t>
            </a:r>
            <a:r>
              <a:rPr lang="en-US" baseline="0" dirty="0" err="1"/>
              <a:t>Medien</a:t>
            </a:r>
            <a:endParaRPr lang="en-US" baseline="0" dirty="0"/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US" baseline="0" dirty="0"/>
              <a:t>Newsfeed </a:t>
            </a:r>
            <a:r>
              <a:rPr lang="en-US" baseline="0" dirty="0" err="1"/>
              <a:t>bedeutet</a:t>
            </a:r>
            <a:r>
              <a:rPr lang="en-US" baseline="0" dirty="0"/>
              <a:t>, </a:t>
            </a:r>
            <a:r>
              <a:rPr lang="en-US" baseline="0" dirty="0" err="1"/>
              <a:t>dass</a:t>
            </a:r>
            <a:r>
              <a:rPr lang="en-US" baseline="0" dirty="0"/>
              <a:t> </a:t>
            </a:r>
            <a:r>
              <a:rPr lang="en-US" baseline="0" dirty="0" err="1"/>
              <a:t>Inhalte</a:t>
            </a:r>
            <a:r>
              <a:rPr lang="en-US" baseline="0" dirty="0"/>
              <a:t> </a:t>
            </a:r>
            <a:r>
              <a:rPr lang="en-US" baseline="0" dirty="0" err="1"/>
              <a:t>aus</a:t>
            </a:r>
            <a:r>
              <a:rPr lang="en-US" baseline="0" dirty="0"/>
              <a:t> </a:t>
            </a:r>
            <a:r>
              <a:rPr lang="en-US" baseline="0" dirty="0" err="1"/>
              <a:t>ganz</a:t>
            </a:r>
            <a:r>
              <a:rPr lang="en-US" baseline="0" dirty="0"/>
              <a:t> </a:t>
            </a:r>
            <a:r>
              <a:rPr lang="en-US" baseline="0" dirty="0" err="1"/>
              <a:t>unterschiedlichen</a:t>
            </a:r>
            <a:r>
              <a:rPr lang="en-US" baseline="0" dirty="0"/>
              <a:t> </a:t>
            </a:r>
            <a:r>
              <a:rPr lang="en-US" baseline="0" dirty="0" err="1"/>
              <a:t>Quellen</a:t>
            </a:r>
            <a:r>
              <a:rPr lang="en-US" baseline="0" dirty="0"/>
              <a:t> an </a:t>
            </a:r>
            <a:r>
              <a:rPr lang="en-US" baseline="0" dirty="0" err="1"/>
              <a:t>einem</a:t>
            </a:r>
            <a:r>
              <a:rPr lang="en-US" baseline="0" dirty="0"/>
              <a:t> </a:t>
            </a:r>
            <a:r>
              <a:rPr lang="en-US" baseline="0" dirty="0" err="1"/>
              <a:t>zentralen</a:t>
            </a:r>
            <a:r>
              <a:rPr lang="en-US" baseline="0" dirty="0"/>
              <a:t> Ort </a:t>
            </a:r>
            <a:r>
              <a:rPr lang="en-US" baseline="0" dirty="0" err="1"/>
              <a:t>zusammengetragen</a:t>
            </a:r>
            <a:r>
              <a:rPr lang="en-US" baseline="0" dirty="0"/>
              <a:t> und </a:t>
            </a:r>
            <a:r>
              <a:rPr lang="en-US" baseline="0" dirty="0" err="1"/>
              <a:t>präsentiert</a:t>
            </a:r>
            <a:r>
              <a:rPr lang="en-US" baseline="0" dirty="0"/>
              <a:t> </a:t>
            </a:r>
            <a:r>
              <a:rPr lang="en-US" baseline="0" dirty="0" err="1"/>
              <a:t>werden</a:t>
            </a:r>
            <a:endParaRPr lang="en-US" baseline="0" dirty="0"/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US" baseline="0" dirty="0" err="1"/>
              <a:t>Verschiedene</a:t>
            </a:r>
            <a:r>
              <a:rPr lang="en-US" baseline="0" dirty="0"/>
              <a:t> </a:t>
            </a:r>
            <a:r>
              <a:rPr lang="en-US" baseline="0" dirty="0" err="1"/>
              <a:t>Mechanismen</a:t>
            </a:r>
            <a:r>
              <a:rPr lang="en-US" baseline="0" dirty="0"/>
              <a:t>: </a:t>
            </a:r>
          </a:p>
          <a:p>
            <a:pPr marL="681142" lvl="1" indent="-185766">
              <a:buFont typeface="Arial" panose="020B0604020202020204" pitchFamily="34" charset="0"/>
              <a:buChar char="•"/>
            </a:pPr>
            <a:r>
              <a:rPr lang="en-US" baseline="0" dirty="0" err="1"/>
              <a:t>Ich</a:t>
            </a:r>
            <a:r>
              <a:rPr lang="en-US" baseline="0" dirty="0"/>
              <a:t> </a:t>
            </a:r>
            <a:r>
              <a:rPr lang="en-US" baseline="0" dirty="0" err="1"/>
              <a:t>kann</a:t>
            </a:r>
            <a:r>
              <a:rPr lang="en-US" baseline="0" dirty="0"/>
              <a:t> </a:t>
            </a:r>
            <a:r>
              <a:rPr lang="en-US" baseline="0" dirty="0" err="1"/>
              <a:t>Medienangeboten</a:t>
            </a:r>
            <a:r>
              <a:rPr lang="en-US" baseline="0" dirty="0"/>
              <a:t>, </a:t>
            </a:r>
            <a:r>
              <a:rPr lang="en-US" baseline="0" dirty="0" err="1"/>
              <a:t>einzelnen</a:t>
            </a:r>
            <a:r>
              <a:rPr lang="en-US" baseline="0" dirty="0"/>
              <a:t> </a:t>
            </a:r>
            <a:r>
              <a:rPr lang="en-US" baseline="0" dirty="0" err="1"/>
              <a:t>Personen</a:t>
            </a:r>
            <a:r>
              <a:rPr lang="en-US" baseline="0" dirty="0"/>
              <a:t> </a:t>
            </a:r>
            <a:r>
              <a:rPr lang="en-US" baseline="0" dirty="0" err="1"/>
              <a:t>abonnieren</a:t>
            </a:r>
            <a:r>
              <a:rPr lang="en-US" baseline="0" dirty="0"/>
              <a:t> oder </a:t>
            </a:r>
            <a:r>
              <a:rPr lang="en-US" baseline="0" dirty="0" err="1"/>
              <a:t>folgen</a:t>
            </a:r>
            <a:r>
              <a:rPr lang="en-US" baseline="0" dirty="0"/>
              <a:t> und </a:t>
            </a:r>
            <a:r>
              <a:rPr lang="en-US" baseline="0" dirty="0" err="1"/>
              <a:t>damit</a:t>
            </a:r>
            <a:r>
              <a:rPr lang="en-US" baseline="0" dirty="0"/>
              <a:t> </a:t>
            </a:r>
            <a:r>
              <a:rPr lang="en-US" baseline="0" dirty="0" err="1"/>
              <a:t>explizit</a:t>
            </a:r>
            <a:r>
              <a:rPr lang="en-US" baseline="0" dirty="0"/>
              <a:t> </a:t>
            </a:r>
            <a:r>
              <a:rPr lang="en-US" baseline="0" dirty="0" err="1"/>
              <a:t>Einfluss</a:t>
            </a:r>
            <a:r>
              <a:rPr lang="en-US" baseline="0" dirty="0"/>
              <a:t> </a:t>
            </a:r>
            <a:r>
              <a:rPr lang="en-US" baseline="0" dirty="0" err="1"/>
              <a:t>darauf</a:t>
            </a:r>
            <a:r>
              <a:rPr lang="en-US" baseline="0" dirty="0"/>
              <a:t> </a:t>
            </a:r>
            <a:r>
              <a:rPr lang="en-US" baseline="0" dirty="0" err="1"/>
              <a:t>nehmen</a:t>
            </a:r>
            <a:r>
              <a:rPr lang="en-US" baseline="0" dirty="0"/>
              <a:t>, was </a:t>
            </a:r>
            <a:r>
              <a:rPr lang="en-US" baseline="0" dirty="0" err="1"/>
              <a:t>mir</a:t>
            </a:r>
            <a:r>
              <a:rPr lang="en-US" baseline="0" dirty="0"/>
              <a:t> </a:t>
            </a:r>
            <a:r>
              <a:rPr lang="en-US" baseline="0" dirty="0" err="1"/>
              <a:t>präsentiert</a:t>
            </a:r>
            <a:r>
              <a:rPr lang="en-US" baseline="0" dirty="0"/>
              <a:t> </a:t>
            </a:r>
            <a:r>
              <a:rPr lang="en-US" baseline="0" dirty="0" err="1"/>
              <a:t>wird</a:t>
            </a:r>
            <a:endParaRPr lang="en-US" baseline="0" dirty="0"/>
          </a:p>
          <a:p>
            <a:pPr marL="681142" lvl="1" indent="-185766">
              <a:buFont typeface="Arial" panose="020B0604020202020204" pitchFamily="34" charset="0"/>
              <a:buChar char="•"/>
            </a:pPr>
            <a:r>
              <a:rPr lang="en-US" baseline="0" dirty="0" err="1"/>
              <a:t>Durch</a:t>
            </a:r>
            <a:r>
              <a:rPr lang="en-US" baseline="0" dirty="0"/>
              <a:t> </a:t>
            </a:r>
            <a:r>
              <a:rPr lang="en-US" baseline="0" dirty="0" err="1"/>
              <a:t>mein</a:t>
            </a:r>
            <a:r>
              <a:rPr lang="en-US" baseline="0" dirty="0"/>
              <a:t> </a:t>
            </a:r>
            <a:r>
              <a:rPr lang="en-US" baseline="0" dirty="0" err="1"/>
              <a:t>Nutzungsverhalten</a:t>
            </a:r>
            <a:r>
              <a:rPr lang="en-US" baseline="0" dirty="0"/>
              <a:t> </a:t>
            </a:r>
            <a:r>
              <a:rPr lang="en-US" baseline="0" dirty="0" err="1"/>
              <a:t>teile</a:t>
            </a:r>
            <a:r>
              <a:rPr lang="en-US" baseline="0" dirty="0"/>
              <a:t> </a:t>
            </a:r>
            <a:r>
              <a:rPr lang="en-US" baseline="0" dirty="0" err="1"/>
              <a:t>ich</a:t>
            </a:r>
            <a:r>
              <a:rPr lang="en-US" baseline="0" dirty="0"/>
              <a:t> </a:t>
            </a:r>
            <a:r>
              <a:rPr lang="en-US" baseline="0" dirty="0" err="1"/>
              <a:t>dem</a:t>
            </a:r>
            <a:r>
              <a:rPr lang="en-US" baseline="0" dirty="0"/>
              <a:t> System </a:t>
            </a:r>
            <a:r>
              <a:rPr lang="en-US" baseline="0" dirty="0" err="1"/>
              <a:t>bzw</a:t>
            </a:r>
            <a:r>
              <a:rPr lang="en-US" baseline="0" dirty="0"/>
              <a:t>. </a:t>
            </a:r>
            <a:r>
              <a:rPr lang="en-US" baseline="0" dirty="0" err="1"/>
              <a:t>dem</a:t>
            </a:r>
            <a:r>
              <a:rPr lang="en-US" baseline="0" dirty="0"/>
              <a:t> </a:t>
            </a:r>
            <a:r>
              <a:rPr lang="en-US" baseline="0" dirty="0" err="1"/>
              <a:t>Algorithmus</a:t>
            </a:r>
            <a:r>
              <a:rPr lang="en-US" baseline="0" dirty="0"/>
              <a:t> </a:t>
            </a:r>
            <a:r>
              <a:rPr lang="en-US" baseline="0" dirty="0" err="1"/>
              <a:t>gleichzeitig</a:t>
            </a:r>
            <a:r>
              <a:rPr lang="en-US" baseline="0" dirty="0"/>
              <a:t> (</a:t>
            </a:r>
            <a:r>
              <a:rPr lang="en-US" baseline="0" dirty="0" err="1"/>
              <a:t>implizit</a:t>
            </a:r>
            <a:r>
              <a:rPr lang="en-US" baseline="0" dirty="0"/>
              <a:t>) </a:t>
            </a:r>
            <a:r>
              <a:rPr lang="en-US" baseline="0" dirty="0" err="1"/>
              <a:t>aber</a:t>
            </a:r>
            <a:r>
              <a:rPr lang="en-US" baseline="0" dirty="0"/>
              <a:t> </a:t>
            </a:r>
            <a:r>
              <a:rPr lang="en-US" baseline="0" dirty="0" err="1"/>
              <a:t>auch</a:t>
            </a:r>
            <a:r>
              <a:rPr lang="en-US" baseline="0" dirty="0"/>
              <a:t> mit, </a:t>
            </a:r>
            <a:r>
              <a:rPr lang="en-US" baseline="0" dirty="0" err="1"/>
              <a:t>dass</a:t>
            </a:r>
            <a:r>
              <a:rPr lang="en-US" baseline="0" dirty="0"/>
              <a:t> </a:t>
            </a:r>
            <a:r>
              <a:rPr lang="en-US" baseline="0" dirty="0" err="1"/>
              <a:t>mir</a:t>
            </a:r>
            <a:r>
              <a:rPr lang="en-US" baseline="0" dirty="0"/>
              <a:t> </a:t>
            </a:r>
            <a:r>
              <a:rPr lang="en-US" baseline="0" dirty="0" err="1"/>
              <a:t>diese</a:t>
            </a:r>
            <a:r>
              <a:rPr lang="en-US" baseline="0" dirty="0"/>
              <a:t> </a:t>
            </a:r>
            <a:r>
              <a:rPr lang="en-US" baseline="0" dirty="0" err="1"/>
              <a:t>Inhalte</a:t>
            </a:r>
            <a:r>
              <a:rPr lang="en-US" baseline="0" dirty="0"/>
              <a:t> </a:t>
            </a:r>
            <a:r>
              <a:rPr lang="en-US" baseline="0" dirty="0" err="1"/>
              <a:t>gefallen</a:t>
            </a:r>
            <a:r>
              <a:rPr lang="en-US" baseline="0" dirty="0"/>
              <a:t> und </a:t>
            </a:r>
            <a:r>
              <a:rPr lang="en-US" baseline="0" dirty="0" err="1"/>
              <a:t>erhalte</a:t>
            </a:r>
            <a:r>
              <a:rPr lang="en-US" baseline="0" dirty="0"/>
              <a:t> in </a:t>
            </a:r>
            <a:r>
              <a:rPr lang="en-US" baseline="0" dirty="0" err="1"/>
              <a:t>Zukunft</a:t>
            </a:r>
            <a:r>
              <a:rPr lang="en-US" baseline="0" dirty="0"/>
              <a:t> </a:t>
            </a:r>
            <a:r>
              <a:rPr lang="en-US" baseline="0" dirty="0" err="1"/>
              <a:t>mehr</a:t>
            </a:r>
            <a:r>
              <a:rPr lang="en-US" baseline="0" dirty="0"/>
              <a:t> </a:t>
            </a:r>
            <a:r>
              <a:rPr lang="en-US" baseline="0" dirty="0" err="1"/>
              <a:t>davon</a:t>
            </a:r>
            <a:endParaRPr lang="en-US" baseline="0" dirty="0"/>
          </a:p>
          <a:p>
            <a:pPr marL="681142" lvl="1" indent="-185766">
              <a:buFont typeface="Arial" panose="020B0604020202020204" pitchFamily="34" charset="0"/>
              <a:buChar char="•"/>
            </a:pPr>
            <a:r>
              <a:rPr lang="en-US" baseline="0" dirty="0" err="1"/>
              <a:t>Soziale</a:t>
            </a:r>
            <a:r>
              <a:rPr lang="en-US" baseline="0" dirty="0"/>
              <a:t> </a:t>
            </a:r>
            <a:r>
              <a:rPr lang="en-US" baseline="0" dirty="0" err="1"/>
              <a:t>Medien</a:t>
            </a:r>
            <a:r>
              <a:rPr lang="en-US" baseline="0" dirty="0"/>
              <a:t>: </a:t>
            </a:r>
            <a:r>
              <a:rPr lang="en-US" baseline="0" dirty="0" err="1"/>
              <a:t>Freunde</a:t>
            </a:r>
            <a:r>
              <a:rPr lang="en-US" baseline="0" dirty="0"/>
              <a:t> und </a:t>
            </a:r>
            <a:r>
              <a:rPr lang="en-US" baseline="0" dirty="0" err="1"/>
              <a:t>Bekannte</a:t>
            </a:r>
            <a:r>
              <a:rPr lang="en-US" baseline="0" dirty="0"/>
              <a:t> </a:t>
            </a:r>
            <a:r>
              <a:rPr lang="en-US" baseline="0" dirty="0" err="1"/>
              <a:t>können</a:t>
            </a:r>
            <a:r>
              <a:rPr lang="en-US" baseline="0" dirty="0"/>
              <a:t> </a:t>
            </a:r>
            <a:r>
              <a:rPr lang="en-US" baseline="0" dirty="0" err="1"/>
              <a:t>mir</a:t>
            </a:r>
            <a:r>
              <a:rPr lang="en-US" baseline="0" dirty="0"/>
              <a:t> </a:t>
            </a:r>
            <a:r>
              <a:rPr lang="en-US" baseline="0" dirty="0" err="1"/>
              <a:t>ebenfalls</a:t>
            </a:r>
            <a:r>
              <a:rPr lang="en-US" baseline="0" dirty="0"/>
              <a:t> </a:t>
            </a:r>
            <a:r>
              <a:rPr lang="en-US" baseline="0" dirty="0" err="1"/>
              <a:t>Inhalte</a:t>
            </a:r>
            <a:r>
              <a:rPr lang="en-US" baseline="0" dirty="0"/>
              <a:t> </a:t>
            </a:r>
            <a:r>
              <a:rPr lang="en-US" baseline="0" dirty="0" err="1"/>
              <a:t>empfehlen</a:t>
            </a:r>
            <a:endParaRPr lang="en-US" baseline="0" dirty="0"/>
          </a:p>
          <a:p>
            <a:pPr marL="495376" lvl="1"/>
            <a:endParaRPr lang="en-US" baseline="0" dirty="0"/>
          </a:p>
          <a:p>
            <a:r>
              <a:rPr lang="en-US" baseline="0" dirty="0"/>
              <a:t>Snack News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US" baseline="0" dirty="0" err="1"/>
              <a:t>Dadurch</a:t>
            </a:r>
            <a:r>
              <a:rPr lang="en-US" baseline="0" dirty="0"/>
              <a:t> </a:t>
            </a:r>
            <a:r>
              <a:rPr lang="en-US" baseline="0" dirty="0" err="1"/>
              <a:t>erhalten</a:t>
            </a:r>
            <a:r>
              <a:rPr lang="en-US" baseline="0" dirty="0"/>
              <a:t> </a:t>
            </a:r>
            <a:r>
              <a:rPr lang="en-US" baseline="0" dirty="0" err="1"/>
              <a:t>inhalte</a:t>
            </a:r>
            <a:r>
              <a:rPr lang="en-US" baseline="0" dirty="0"/>
              <a:t> </a:t>
            </a:r>
            <a:r>
              <a:rPr lang="en-US" baseline="0" dirty="0" err="1"/>
              <a:t>ganz</a:t>
            </a:r>
            <a:r>
              <a:rPr lang="en-US" baseline="0" dirty="0"/>
              <a:t> </a:t>
            </a:r>
            <a:r>
              <a:rPr lang="en-US" baseline="0" dirty="0" err="1"/>
              <a:t>unterschiedlicher</a:t>
            </a:r>
            <a:r>
              <a:rPr lang="en-US" baseline="0" dirty="0"/>
              <a:t> </a:t>
            </a:r>
            <a:r>
              <a:rPr lang="en-US" baseline="0" dirty="0" err="1"/>
              <a:t>Quellen</a:t>
            </a:r>
            <a:r>
              <a:rPr lang="en-US" baseline="0" dirty="0"/>
              <a:t>, </a:t>
            </a:r>
            <a:r>
              <a:rPr lang="en-US" baseline="0" dirty="0" err="1"/>
              <a:t>zum</a:t>
            </a:r>
            <a:r>
              <a:rPr lang="en-US" baseline="0" dirty="0"/>
              <a:t> </a:t>
            </a:r>
            <a:r>
              <a:rPr lang="en-US" baseline="0" dirty="0" err="1"/>
              <a:t>Beispiel</a:t>
            </a:r>
            <a:r>
              <a:rPr lang="en-US" baseline="0" dirty="0"/>
              <a:t> </a:t>
            </a:r>
            <a:r>
              <a:rPr lang="en-US" baseline="0" dirty="0" err="1"/>
              <a:t>auch</a:t>
            </a:r>
            <a:r>
              <a:rPr lang="en-US" baseline="0" dirty="0"/>
              <a:t> </a:t>
            </a:r>
            <a:r>
              <a:rPr lang="en-US" baseline="0" dirty="0" err="1"/>
              <a:t>verschiedener</a:t>
            </a:r>
            <a:r>
              <a:rPr lang="en-US" baseline="0" dirty="0"/>
              <a:t> </a:t>
            </a:r>
            <a:r>
              <a:rPr lang="en-US" baseline="0" dirty="0" err="1"/>
              <a:t>Medienmarken</a:t>
            </a:r>
            <a:r>
              <a:rPr lang="en-US" baseline="0" dirty="0"/>
              <a:t>, </a:t>
            </a:r>
            <a:r>
              <a:rPr lang="en-US" baseline="0" dirty="0" err="1"/>
              <a:t>einen</a:t>
            </a:r>
            <a:r>
              <a:rPr lang="en-US" baseline="0" dirty="0"/>
              <a:t> </a:t>
            </a:r>
            <a:r>
              <a:rPr lang="en-US" baseline="0" dirty="0" err="1"/>
              <a:t>einheitlichen</a:t>
            </a:r>
            <a:r>
              <a:rPr lang="en-US" baseline="0" dirty="0"/>
              <a:t> Look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r>
              <a:rPr lang="en-US" baseline="0" dirty="0" err="1"/>
              <a:t>Wir</a:t>
            </a:r>
            <a:r>
              <a:rPr lang="en-US" baseline="0" dirty="0"/>
              <a:t> </a:t>
            </a:r>
            <a:r>
              <a:rPr lang="en-US" baseline="0" dirty="0" err="1"/>
              <a:t>bezeichnen</a:t>
            </a:r>
            <a:r>
              <a:rPr lang="en-US" baseline="0" dirty="0"/>
              <a:t> </a:t>
            </a:r>
            <a:r>
              <a:rPr lang="en-US" baseline="0" dirty="0" err="1"/>
              <a:t>diese</a:t>
            </a:r>
            <a:r>
              <a:rPr lang="en-US" baseline="0" dirty="0"/>
              <a:t> </a:t>
            </a:r>
            <a:r>
              <a:rPr lang="en-US" baseline="0" dirty="0" err="1"/>
              <a:t>besondere</a:t>
            </a:r>
            <a:r>
              <a:rPr lang="en-US" baseline="0" dirty="0"/>
              <a:t> Form der </a:t>
            </a:r>
            <a:r>
              <a:rPr lang="en-US" baseline="0" dirty="0" err="1"/>
              <a:t>Darstellung</a:t>
            </a:r>
            <a:r>
              <a:rPr lang="en-US" baseline="0" dirty="0"/>
              <a:t> </a:t>
            </a:r>
            <a:r>
              <a:rPr lang="en-US" baseline="0" dirty="0" err="1"/>
              <a:t>auch</a:t>
            </a:r>
            <a:r>
              <a:rPr lang="en-US" baseline="0" dirty="0"/>
              <a:t> </a:t>
            </a:r>
            <a:r>
              <a:rPr lang="en-US" baseline="0" dirty="0" err="1"/>
              <a:t>als</a:t>
            </a:r>
            <a:r>
              <a:rPr lang="en-US" baseline="0" dirty="0"/>
              <a:t> Snack News</a:t>
            </a:r>
          </a:p>
          <a:p>
            <a:pPr marL="185766" indent="-18576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6C84-BC47-44C8-B25D-BA4C46C23C5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97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3B7B-736F-4120-A00C-957A80B949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26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6C84-BC47-44C8-B25D-BA4C46C23C5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721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6C84-BC47-44C8-B25D-BA4C46C23C5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288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err="1"/>
              <a:t>Können</a:t>
            </a:r>
            <a:r>
              <a:rPr lang="en-US" sz="1300" dirty="0"/>
              <a:t> </a:t>
            </a:r>
            <a:r>
              <a:rPr lang="en-US" sz="1300" dirty="0" err="1"/>
              <a:t>wir</a:t>
            </a:r>
            <a:r>
              <a:rPr lang="en-US" sz="1300" dirty="0"/>
              <a:t> also </a:t>
            </a:r>
            <a:r>
              <a:rPr lang="en-US" sz="1300" dirty="0" err="1"/>
              <a:t>davon</a:t>
            </a:r>
            <a:r>
              <a:rPr lang="en-US" sz="1300" dirty="0"/>
              <a:t> </a:t>
            </a:r>
            <a:r>
              <a:rPr lang="en-US" sz="1300" dirty="0" err="1"/>
              <a:t>ausgehen</a:t>
            </a:r>
            <a:r>
              <a:rPr lang="en-US" sz="1300" dirty="0"/>
              <a:t>, </a:t>
            </a:r>
            <a:r>
              <a:rPr lang="en-US" sz="1300" dirty="0" err="1"/>
              <a:t>dass</a:t>
            </a:r>
            <a:r>
              <a:rPr lang="en-US" sz="1300" dirty="0"/>
              <a:t> mit </a:t>
            </a:r>
            <a:r>
              <a:rPr lang="en-US" sz="1300" dirty="0" err="1"/>
              <a:t>dem</a:t>
            </a:r>
            <a:r>
              <a:rPr lang="en-US" sz="1300" dirty="0"/>
              <a:t> </a:t>
            </a:r>
            <a:r>
              <a:rPr lang="en-US" sz="1300" dirty="0" err="1"/>
              <a:t>Nachrichtenkontakt</a:t>
            </a:r>
            <a:r>
              <a:rPr lang="en-US" sz="1300" dirty="0"/>
              <a:t> </a:t>
            </a:r>
            <a:r>
              <a:rPr lang="en-US" sz="1300" dirty="0" err="1"/>
              <a:t>bereits</a:t>
            </a:r>
            <a:r>
              <a:rPr lang="en-US" sz="1300" dirty="0"/>
              <a:t> </a:t>
            </a:r>
            <a:r>
              <a:rPr lang="en-US" sz="1300" dirty="0" err="1"/>
              <a:t>Nachrichten</a:t>
            </a:r>
            <a:r>
              <a:rPr lang="en-US" sz="1300" dirty="0"/>
              <a:t> “</a:t>
            </a:r>
            <a:r>
              <a:rPr lang="en-US" sz="1300" dirty="0" err="1"/>
              <a:t>gelernt</a:t>
            </a:r>
            <a:r>
              <a:rPr lang="en-US" sz="1300" dirty="0"/>
              <a:t>” </a:t>
            </a:r>
            <a:r>
              <a:rPr lang="en-US" sz="1300" dirty="0" err="1"/>
              <a:t>werden</a:t>
            </a:r>
            <a:r>
              <a:rPr lang="en-US" sz="1300" dirty="0"/>
              <a:t>?</a:t>
            </a:r>
          </a:p>
          <a:p>
            <a:r>
              <a:rPr lang="en-US" sz="1300" dirty="0" err="1"/>
              <a:t>Eher</a:t>
            </a:r>
            <a:r>
              <a:rPr lang="en-US" sz="1300" dirty="0"/>
              <a:t> </a:t>
            </a:r>
            <a:r>
              <a:rPr lang="en-US" sz="1300" dirty="0" err="1"/>
              <a:t>nicht</a:t>
            </a:r>
            <a:r>
              <a:rPr lang="en-US" sz="1300" dirty="0"/>
              <a:t>.</a:t>
            </a:r>
          </a:p>
          <a:p>
            <a:endParaRPr lang="en-US" sz="1300" dirty="0"/>
          </a:p>
          <a:p>
            <a:r>
              <a:rPr lang="en-US" sz="1300" dirty="0"/>
              <a:t>News Snacking gilt </a:t>
            </a:r>
            <a:r>
              <a:rPr lang="en-US" sz="1300" dirty="0" err="1"/>
              <a:t>entsprechend</a:t>
            </a:r>
            <a:r>
              <a:rPr lang="en-US" sz="1300" dirty="0"/>
              <a:t> </a:t>
            </a:r>
            <a:r>
              <a:rPr lang="en-US" sz="1300" dirty="0" err="1"/>
              <a:t>als</a:t>
            </a:r>
            <a:r>
              <a:rPr lang="en-US" sz="1300" dirty="0"/>
              <a:t> …</a:t>
            </a:r>
          </a:p>
          <a:p>
            <a:endParaRPr lang="en-US" sz="1300" dirty="0"/>
          </a:p>
          <a:p>
            <a:r>
              <a:rPr lang="en-US" sz="1300" dirty="0" err="1"/>
              <a:t>Insbesondere</a:t>
            </a:r>
            <a:r>
              <a:rPr lang="en-US" sz="1300" dirty="0"/>
              <a:t> </a:t>
            </a:r>
            <a:r>
              <a:rPr lang="en-US" sz="1300" dirty="0" err="1"/>
              <a:t>kennzeichnet</a:t>
            </a:r>
            <a:r>
              <a:rPr lang="en-US" sz="1300" dirty="0"/>
              <a:t> </a:t>
            </a:r>
            <a:r>
              <a:rPr lang="en-US" sz="1300" dirty="0" err="1"/>
              <a:t>diese</a:t>
            </a:r>
            <a:r>
              <a:rPr lang="en-US" sz="1300" dirty="0"/>
              <a:t> </a:t>
            </a:r>
            <a:r>
              <a:rPr lang="en-US" sz="1300" dirty="0" err="1"/>
              <a:t>Nachrichtenkontakte</a:t>
            </a:r>
            <a:r>
              <a:rPr lang="en-US" sz="1300" dirty="0"/>
              <a:t>, </a:t>
            </a:r>
            <a:r>
              <a:rPr lang="en-US" sz="1300" dirty="0" err="1"/>
              <a:t>dass</a:t>
            </a:r>
            <a:r>
              <a:rPr lang="en-US" sz="1300" dirty="0"/>
              <a:t> </a:t>
            </a:r>
            <a:r>
              <a:rPr lang="en-US" sz="1300" dirty="0" err="1"/>
              <a:t>keine</a:t>
            </a:r>
            <a:r>
              <a:rPr lang="en-US" sz="1300" dirty="0"/>
              <a:t> Motivation und </a:t>
            </a:r>
            <a:r>
              <a:rPr lang="en-US" sz="1300" dirty="0" err="1"/>
              <a:t>kein</a:t>
            </a:r>
            <a:r>
              <a:rPr lang="en-US" sz="1300" dirty="0"/>
              <a:t> </a:t>
            </a:r>
            <a:r>
              <a:rPr lang="en-US" sz="1300" dirty="0" err="1"/>
              <a:t>spezifisches</a:t>
            </a:r>
            <a:r>
              <a:rPr lang="en-US" sz="1300" dirty="0"/>
              <a:t> </a:t>
            </a:r>
            <a:r>
              <a:rPr lang="en-US" sz="1300" dirty="0" err="1"/>
              <a:t>Interesse</a:t>
            </a:r>
            <a:r>
              <a:rPr lang="en-US" sz="1300" dirty="0"/>
              <a:t> an </a:t>
            </a:r>
            <a:r>
              <a:rPr lang="en-US" sz="1300" dirty="0" err="1"/>
              <a:t>Nachrichten</a:t>
            </a:r>
            <a:r>
              <a:rPr lang="en-US" sz="1300" dirty="0"/>
              <a:t>, </a:t>
            </a:r>
            <a:r>
              <a:rPr lang="en-US" sz="1300" dirty="0" err="1"/>
              <a:t>zumindest</a:t>
            </a:r>
            <a:r>
              <a:rPr lang="en-US" sz="1300" dirty="0"/>
              <a:t> </a:t>
            </a:r>
            <a:r>
              <a:rPr lang="en-US" sz="1300" dirty="0" err="1"/>
              <a:t>im</a:t>
            </a:r>
            <a:r>
              <a:rPr lang="en-US" sz="1300" dirty="0"/>
              <a:t> </a:t>
            </a:r>
            <a:r>
              <a:rPr lang="en-US" sz="1300" dirty="0" err="1"/>
              <a:t>entsprechenden</a:t>
            </a:r>
            <a:r>
              <a:rPr lang="en-US" sz="1300" dirty="0"/>
              <a:t> Moment, </a:t>
            </a:r>
            <a:r>
              <a:rPr lang="en-US" sz="1300" dirty="0" err="1"/>
              <a:t>vorhanden</a:t>
            </a:r>
            <a:r>
              <a:rPr lang="en-US" sz="1300" dirty="0"/>
              <a:t> </a:t>
            </a:r>
            <a:r>
              <a:rPr lang="en-US" sz="1300" dirty="0" err="1"/>
              <a:t>ist</a:t>
            </a:r>
            <a:endParaRPr lang="en-US" sz="1300" dirty="0"/>
          </a:p>
          <a:p>
            <a:r>
              <a:rPr lang="en-US" sz="1300" dirty="0" err="1"/>
              <a:t>Dadurch</a:t>
            </a:r>
            <a:r>
              <a:rPr lang="en-US" sz="1300" dirty="0"/>
              <a:t> </a:t>
            </a:r>
            <a:r>
              <a:rPr lang="en-US" sz="1300" dirty="0" err="1"/>
              <a:t>entsteht</a:t>
            </a:r>
            <a:r>
              <a:rPr lang="en-US" sz="1300" dirty="0"/>
              <a:t> </a:t>
            </a:r>
            <a:r>
              <a:rPr lang="en-US" sz="1300" dirty="0" err="1"/>
              <a:t>ein</a:t>
            </a:r>
            <a:r>
              <a:rPr lang="en-US" sz="1300" dirty="0"/>
              <a:t> </a:t>
            </a:r>
            <a:r>
              <a:rPr lang="en-US" sz="1300" dirty="0" err="1"/>
              <a:t>Widerspruch</a:t>
            </a:r>
            <a:r>
              <a:rPr lang="en-US" sz="1300" dirty="0"/>
              <a:t> </a:t>
            </a:r>
            <a:r>
              <a:rPr lang="en-US" sz="1300" dirty="0" err="1"/>
              <a:t>zu</a:t>
            </a:r>
            <a:r>
              <a:rPr lang="en-US" sz="1300" dirty="0"/>
              <a:t> den moistens </a:t>
            </a:r>
            <a:r>
              <a:rPr lang="en-US" sz="1300" dirty="0" err="1"/>
              <a:t>herangezogenen</a:t>
            </a:r>
            <a:r>
              <a:rPr lang="en-US" sz="1300" dirty="0"/>
              <a:t> </a:t>
            </a:r>
            <a:r>
              <a:rPr lang="en-US" sz="1300" dirty="0" err="1"/>
              <a:t>Modellen</a:t>
            </a:r>
            <a:r>
              <a:rPr lang="en-US" sz="1300" dirty="0"/>
              <a:t>, die das </a:t>
            </a:r>
            <a:r>
              <a:rPr lang="en-US" sz="1300" dirty="0" err="1"/>
              <a:t>Lernen</a:t>
            </a:r>
            <a:r>
              <a:rPr lang="en-US" sz="1300" dirty="0"/>
              <a:t> </a:t>
            </a:r>
            <a:r>
              <a:rPr lang="en-US" sz="1300" dirty="0" err="1"/>
              <a:t>auch</a:t>
            </a:r>
            <a:r>
              <a:rPr lang="en-US" sz="1300" dirty="0"/>
              <a:t> </a:t>
            </a:r>
            <a:r>
              <a:rPr lang="en-US" sz="1300" dirty="0" err="1"/>
              <a:t>Nachrichten</a:t>
            </a:r>
            <a:r>
              <a:rPr lang="en-US" sz="1300" dirty="0"/>
              <a:t> </a:t>
            </a:r>
            <a:r>
              <a:rPr lang="en-US" sz="1300" dirty="0" err="1"/>
              <a:t>erklären</a:t>
            </a:r>
            <a:r>
              <a:rPr lang="en-US" sz="1300" dirty="0"/>
              <a:t> </a:t>
            </a:r>
            <a:r>
              <a:rPr lang="en-US" sz="1300" dirty="0" err="1"/>
              <a:t>sollen</a:t>
            </a:r>
            <a:r>
              <a:rPr lang="en-US" sz="1300" dirty="0"/>
              <a:t> – Motivation und </a:t>
            </a:r>
            <a:r>
              <a:rPr lang="en-US" sz="1300" dirty="0" err="1"/>
              <a:t>Aufmerksamkeit</a:t>
            </a:r>
            <a:r>
              <a:rPr lang="en-US" sz="1300" dirty="0"/>
              <a:t> </a:t>
            </a:r>
            <a:r>
              <a:rPr lang="en-US" sz="1300" dirty="0" err="1"/>
              <a:t>sind</a:t>
            </a:r>
            <a:r>
              <a:rPr lang="en-US" sz="1300" dirty="0"/>
              <a:t> </a:t>
            </a:r>
            <a:r>
              <a:rPr lang="en-US" sz="1300" dirty="0" err="1"/>
              <a:t>hier</a:t>
            </a:r>
            <a:r>
              <a:rPr lang="en-US" sz="1300" dirty="0"/>
              <a:t> </a:t>
            </a:r>
            <a:r>
              <a:rPr lang="en-US" sz="1300" dirty="0" err="1"/>
              <a:t>essentiell</a:t>
            </a:r>
            <a:r>
              <a:rPr lang="en-US" sz="1300" dirty="0"/>
              <a:t>!</a:t>
            </a: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6C84-BC47-44C8-B25D-BA4C46C23C5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74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Titelfolie Stein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162648" y="756431"/>
            <a:ext cx="2430336" cy="145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50" b="0" i="0" kern="0" spc="90" baseline="0">
                <a:solidFill>
                  <a:schemeClr val="tx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 sz="1600" b="0" i="0">
                <a:latin typeface="TheSans UHH Bold Caps"/>
                <a:cs typeface="TheSans UHH Bold Caps"/>
              </a:defRPr>
            </a:lvl2pPr>
            <a:lvl3pPr marL="914400" indent="0">
              <a:buNone/>
              <a:defRPr sz="1600" b="0" i="0">
                <a:latin typeface="TheSans UHH Bold Caps"/>
                <a:cs typeface="TheSans UHH Bold Caps"/>
              </a:defRPr>
            </a:lvl3pPr>
            <a:lvl4pPr marL="1371600" indent="0">
              <a:buNone/>
              <a:defRPr sz="1600" b="0" i="0">
                <a:latin typeface="TheSans UHH Bold Caps"/>
                <a:cs typeface="TheSans UHH Bold Caps"/>
              </a:defRPr>
            </a:lvl4pPr>
            <a:lvl5pPr marL="1828800" indent="0">
              <a:buNone/>
              <a:defRPr sz="1600" b="0" i="0">
                <a:latin typeface="TheSans UHH Bold Caps"/>
                <a:cs typeface="TheSans UHH Bold Caps"/>
              </a:defRPr>
            </a:lvl5pPr>
          </a:lstStyle>
          <a:p>
            <a:pPr lvl="0"/>
            <a:r>
              <a:rPr lang="de-DE" dirty="0"/>
              <a:t>Fakultät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71115" y="902337"/>
            <a:ext cx="2421869" cy="168274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sz="1050" b="0" i="0" kern="0" spc="40" baseline="0">
                <a:solidFill>
                  <a:srgbClr val="009CD1"/>
                </a:solidFill>
                <a:latin typeface="TheSans UHH SemiLight Caps"/>
                <a:cs typeface="TheSans UHH SemiLight Caps"/>
              </a:defRPr>
            </a:lvl1pPr>
            <a:lvl2pPr marL="457200" indent="0">
              <a:buNone/>
              <a:defRPr sz="1600" b="0" i="0">
                <a:latin typeface="TheSans UHH Bold Caps"/>
                <a:cs typeface="TheSans UHH Bold Caps"/>
              </a:defRPr>
            </a:lvl2pPr>
            <a:lvl3pPr marL="914400" indent="0">
              <a:buNone/>
              <a:defRPr sz="1600" b="0" i="0">
                <a:latin typeface="TheSans UHH Bold Caps"/>
                <a:cs typeface="TheSans UHH Bold Caps"/>
              </a:defRPr>
            </a:lvl3pPr>
            <a:lvl4pPr marL="1371600" indent="0">
              <a:buNone/>
              <a:defRPr sz="1600" b="0" i="0">
                <a:latin typeface="TheSans UHH Bold Caps"/>
                <a:cs typeface="TheSans UHH Bold Caps"/>
              </a:defRPr>
            </a:lvl4pPr>
            <a:lvl5pPr marL="1828800" indent="0">
              <a:buNone/>
              <a:defRPr sz="1600" b="0" i="0">
                <a:latin typeface="TheSans UHH Bold Caps"/>
                <a:cs typeface="TheSans UHH Bold Caps"/>
              </a:defRPr>
            </a:lvl5pPr>
          </a:lstStyle>
          <a:p>
            <a:pPr lvl="0"/>
            <a:r>
              <a:rPr lang="de-DE" dirty="0"/>
              <a:t>WISO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0" y="6418566"/>
            <a:ext cx="12192000" cy="4394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4" name="Inhaltsplatzhalter 20"/>
          <p:cNvSpPr>
            <a:spLocks noGrp="1"/>
          </p:cNvSpPr>
          <p:nvPr>
            <p:ph sz="quarter" idx="12" hasCustomPrompt="1"/>
          </p:nvPr>
        </p:nvSpPr>
        <p:spPr>
          <a:xfrm>
            <a:off x="456001" y="4425481"/>
            <a:ext cx="8162124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br>
              <a:rPr lang="de-DE" dirty="0"/>
            </a:br>
            <a:r>
              <a:rPr lang="de-DE" dirty="0"/>
              <a:t>An ihm kann man sehen</a:t>
            </a:r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5" y="3944231"/>
            <a:ext cx="8163040" cy="4810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</a:lstStyle>
          <a:p>
            <a:pPr lvl="0"/>
            <a:r>
              <a:rPr lang="de-DE" dirty="0"/>
              <a:t>Name des Referenten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42394"/>
            <a:ext cx="1219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9C96F88-A1E0-4E49-845F-20619D82CCDC}"/>
              </a:ext>
            </a:extLst>
          </p:cNvPr>
          <p:cNvSpPr/>
          <p:nvPr userDrawn="1"/>
        </p:nvSpPr>
        <p:spPr>
          <a:xfrm>
            <a:off x="0" y="1463676"/>
            <a:ext cx="12192000" cy="4954891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5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b_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463676"/>
            <a:ext cx="12192000" cy="4954891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20"/>
          <p:cNvSpPr>
            <a:spLocks noGrp="1"/>
          </p:cNvSpPr>
          <p:nvPr>
            <p:ph sz="quarter" idx="13" hasCustomPrompt="1"/>
          </p:nvPr>
        </p:nvSpPr>
        <p:spPr>
          <a:xfrm>
            <a:off x="456002" y="4425481"/>
            <a:ext cx="8131885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br>
              <a:rPr lang="de-DE" dirty="0"/>
            </a:br>
            <a:r>
              <a:rPr lang="de-DE" dirty="0"/>
              <a:t>An ihm kann man sehen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42394"/>
            <a:ext cx="1219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/>
              <a:t>Katharina Kleinen-von Königslöw &amp; Mareike Wieland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63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42394"/>
            <a:ext cx="1219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/>
              <a:t>Katharina Kleinen-von Königslöw &amp; Mareike Wieland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644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1" y="1292785"/>
            <a:ext cx="12192000" cy="6804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1800" dirty="0">
                <a:solidFill>
                  <a:prstClr val="white"/>
                </a:solidFill>
              </a:rPr>
              <a:t>v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487934"/>
            <a:ext cx="12192000" cy="4921587"/>
          </a:xfrm>
          <a:prstGeom prst="rect">
            <a:avLst/>
          </a:prstGeom>
          <a:blipFill rotWithShape="1">
            <a:blip r:embed="rId2"/>
            <a:srcRect/>
            <a:stretch>
              <a:fillRect t="-816"/>
            </a:stretch>
          </a:blipFill>
        </p:spPr>
        <p:txBody>
          <a:bodyPr/>
          <a:lstStyle>
            <a:lvl1pPr marL="0" indent="0">
              <a:buNone/>
              <a:defRPr sz="3200" b="0" i="0">
                <a:latin typeface="TheSans UHH Bold Caps"/>
                <a:cs typeface="TheSans UHH Bold Cap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42394"/>
            <a:ext cx="1219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/>
              <a:t>Katharina Kleinen-von Königslöw &amp; Mareike Wieland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3207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511-B16D-48CF-A8AF-92EC4BBA69F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927649" y="22302"/>
            <a:ext cx="9154052" cy="970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/>
              <a:t>Medien &amp; Gesellschaft</a:t>
            </a:r>
            <a:endParaRPr lang="en-US" dirty="0"/>
          </a:p>
        </p:txBody>
      </p:sp>
      <p:sp>
        <p:nvSpPr>
          <p:cNvPr id="8" name="Textplatzhalter 2"/>
          <p:cNvSpPr>
            <a:spLocks noGrp="1"/>
          </p:cNvSpPr>
          <p:nvPr>
            <p:ph idx="1"/>
          </p:nvPr>
        </p:nvSpPr>
        <p:spPr>
          <a:xfrm>
            <a:off x="431370" y="1405558"/>
            <a:ext cx="11650329" cy="5096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31369" y="6525940"/>
            <a:ext cx="9121015" cy="332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Californian FB" pitchFamily="18" charset="0"/>
            </a:endParaRPr>
          </a:p>
          <a:p>
            <a:r>
              <a:rPr lang="en-US" dirty="0"/>
              <a:t>Prof. Dr. Katharina Kleinen-von Königslöw | Universität Hamburg |katharina.kleinen@uni-hamburg.de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4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Titelfoli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1463676"/>
            <a:ext cx="12192000" cy="4954891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162648" y="756431"/>
            <a:ext cx="2430336" cy="14590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50" b="0" i="0" kern="0" spc="90" baseline="0">
                <a:solidFill>
                  <a:schemeClr val="tx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 sz="1600" b="0" i="0">
                <a:latin typeface="TheSans UHH Bold Caps"/>
                <a:cs typeface="TheSans UHH Bold Caps"/>
              </a:defRPr>
            </a:lvl2pPr>
            <a:lvl3pPr marL="914400" indent="0">
              <a:buNone/>
              <a:defRPr sz="1600" b="0" i="0">
                <a:latin typeface="TheSans UHH Bold Caps"/>
                <a:cs typeface="TheSans UHH Bold Caps"/>
              </a:defRPr>
            </a:lvl3pPr>
            <a:lvl4pPr marL="1371600" indent="0">
              <a:buNone/>
              <a:defRPr sz="1600" b="0" i="0">
                <a:latin typeface="TheSans UHH Bold Caps"/>
                <a:cs typeface="TheSans UHH Bold Caps"/>
              </a:defRPr>
            </a:lvl4pPr>
            <a:lvl5pPr marL="1828800" indent="0">
              <a:buNone/>
              <a:defRPr sz="1600" b="0" i="0">
                <a:latin typeface="TheSans UHH Bold Caps"/>
                <a:cs typeface="TheSans UHH Bold Caps"/>
              </a:defRPr>
            </a:lvl5pPr>
          </a:lstStyle>
          <a:p>
            <a:pPr lvl="0"/>
            <a:r>
              <a:rPr lang="de-DE" dirty="0"/>
              <a:t>Fakultät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71115" y="902337"/>
            <a:ext cx="2421869" cy="168274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sz="1050" b="0" i="0" kern="0" spc="40" baseline="0">
                <a:solidFill>
                  <a:srgbClr val="009CD1"/>
                </a:solidFill>
                <a:latin typeface="TheSans UHH SemiLight Caps"/>
                <a:cs typeface="TheSans UHH SemiLight Caps"/>
              </a:defRPr>
            </a:lvl1pPr>
            <a:lvl2pPr marL="457200" indent="0">
              <a:buNone/>
              <a:defRPr sz="1600" b="0" i="0">
                <a:latin typeface="TheSans UHH Bold Caps"/>
                <a:cs typeface="TheSans UHH Bold Caps"/>
              </a:defRPr>
            </a:lvl2pPr>
            <a:lvl3pPr marL="914400" indent="0">
              <a:buNone/>
              <a:defRPr sz="1600" b="0" i="0">
                <a:latin typeface="TheSans UHH Bold Caps"/>
                <a:cs typeface="TheSans UHH Bold Caps"/>
              </a:defRPr>
            </a:lvl3pPr>
            <a:lvl4pPr marL="1371600" indent="0">
              <a:buNone/>
              <a:defRPr sz="1600" b="0" i="0">
                <a:latin typeface="TheSans UHH Bold Caps"/>
                <a:cs typeface="TheSans UHH Bold Caps"/>
              </a:defRPr>
            </a:lvl4pPr>
            <a:lvl5pPr marL="1828800" indent="0">
              <a:buNone/>
              <a:defRPr sz="1600" b="0" i="0">
                <a:latin typeface="TheSans UHH Bold Caps"/>
                <a:cs typeface="TheSans UHH Bold Caps"/>
              </a:defRPr>
            </a:lvl5pPr>
          </a:lstStyle>
          <a:p>
            <a:pPr lvl="0"/>
            <a:r>
              <a:rPr lang="de-DE" dirty="0"/>
              <a:t>WISO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6418566"/>
            <a:ext cx="12192000" cy="4394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1" name="Inhaltsplatzhalter 20"/>
          <p:cNvSpPr>
            <a:spLocks noGrp="1"/>
          </p:cNvSpPr>
          <p:nvPr>
            <p:ph sz="quarter" idx="12" hasCustomPrompt="1"/>
          </p:nvPr>
        </p:nvSpPr>
        <p:spPr>
          <a:xfrm>
            <a:off x="456001" y="4425481"/>
            <a:ext cx="8162124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br>
              <a:rPr lang="de-DE" dirty="0"/>
            </a:br>
            <a:r>
              <a:rPr lang="de-DE" dirty="0"/>
              <a:t>An ihm kann man sehen</a:t>
            </a:r>
          </a:p>
        </p:txBody>
      </p:sp>
      <p:sp>
        <p:nvSpPr>
          <p:cNvPr id="12" name="Textplatzhalt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6" y="3944231"/>
            <a:ext cx="8163039" cy="4810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TheSans UHH Bold Caps"/>
                <a:cs typeface="TheSans UHH Bold Caps"/>
              </a:defRPr>
            </a:lvl1pPr>
          </a:lstStyle>
          <a:p>
            <a:pPr lvl="0"/>
            <a:r>
              <a:rPr lang="de-DE" dirty="0"/>
              <a:t>Name des Referenten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42394"/>
            <a:ext cx="1219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65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609600" y="2840401"/>
            <a:ext cx="10185600" cy="3233015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ts val="3050"/>
              </a:lnSpc>
              <a:spcBef>
                <a:spcPts val="0"/>
              </a:spcBef>
              <a:spcAft>
                <a:spcPts val="1100"/>
              </a:spcAft>
              <a:buClr>
                <a:schemeClr val="tx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1pPr>
            <a:lvl2pPr marL="504000" indent="-25200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SzPct val="100000"/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2pPr>
            <a:lvl3pPr marL="756000" indent="-252000">
              <a:spcBef>
                <a:spcPts val="0"/>
              </a:spcBef>
              <a:spcAft>
                <a:spcPts val="1100"/>
              </a:spcAft>
              <a:buClr>
                <a:srgbClr val="75858C"/>
              </a:buClr>
              <a:buFont typeface="Lucida Grande"/>
              <a:buChar char="▪"/>
              <a:defRPr sz="2000">
                <a:latin typeface="TheSans UHH Regular"/>
                <a:cs typeface="TheSans UHH Regular"/>
              </a:defRPr>
            </a:lvl3pPr>
            <a:lvl4pPr marL="756000" indent="-25200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4pPr>
            <a:lvl5pPr marL="756000" indent="-25200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09600" y="1774801"/>
            <a:ext cx="10185600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ob alle Buchstaben da sind, wie sie aussehen</a:t>
            </a:r>
          </a:p>
          <a:p>
            <a:pPr lvl="0"/>
            <a:r>
              <a:rPr lang="de-DE" dirty="0"/>
              <a:t>und ob alle </a:t>
            </a:r>
            <a:r>
              <a:rPr lang="de-DE" dirty="0" err="1"/>
              <a:t>buchstaben</a:t>
            </a:r>
            <a:r>
              <a:rPr lang="de-DE" dirty="0"/>
              <a:t> da sind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29205" y="6442394"/>
            <a:ext cx="1853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fld id="{43F0430C-3290-2846-9C5E-237D45BC81A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1" y="6442394"/>
            <a:ext cx="120958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TheSans UHH Regular"/>
                <a:cs typeface="TheSans UHH Regular"/>
              </a:defRPr>
            </a:lvl1pPr>
          </a:lstStyle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42394"/>
            <a:ext cx="1219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22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9599" y="2840896"/>
            <a:ext cx="10185736" cy="3280939"/>
          </a:xfrm>
          <a:prstGeom prst="rect">
            <a:avLst/>
          </a:prstGeom>
        </p:spPr>
        <p:txBody>
          <a:bodyPr lIns="0" tIns="0" bIns="0"/>
          <a:lstStyle>
            <a:lvl1pPr marL="0" indent="0">
              <a:lnSpc>
                <a:spcPts val="305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 baseline="0">
                <a:latin typeface="TheSans UHH Regular"/>
                <a:cs typeface="TheSans UHH Regular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r>
              <a:rPr lang="de-DE" dirty="0"/>
              <a:t>, um Schriften zu testen. Manchmal Sätze, die alle Buchstaben des Alphabets enthalten - man nennt diese Sätze »</a:t>
            </a:r>
            <a:r>
              <a:rPr lang="de-DE" dirty="0" err="1"/>
              <a:t>Pangrams</a:t>
            </a:r>
            <a:r>
              <a:rPr lang="de-DE" dirty="0"/>
              <a:t>«. 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09599" y="1774801"/>
            <a:ext cx="10185735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Manchmal benutzt man Worte wie Hamburg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42394"/>
            <a:ext cx="1219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959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6309" y="2840401"/>
            <a:ext cx="5217459" cy="3322593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ts val="305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75858C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3pPr>
            <a:lvl4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4pPr>
            <a:lvl5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82928" y="2840401"/>
            <a:ext cx="5210057" cy="3322595"/>
          </a:xfrm>
          <a:prstGeom prst="rect">
            <a:avLst/>
          </a:prstGeom>
        </p:spPr>
        <p:txBody>
          <a:bodyPr lIns="0" tIns="0" bIns="0"/>
          <a:lstStyle>
            <a:lvl1pPr marL="252000" indent="-252000">
              <a:lnSpc>
                <a:spcPts val="305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75858C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3pPr>
            <a:lvl4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4pPr>
            <a:lvl5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09600" y="1774801"/>
            <a:ext cx="10972800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Manchmal benutzt man worte Wie </a:t>
            </a:r>
            <a:r>
              <a:rPr lang="de-DE" dirty="0" err="1"/>
              <a:t>blindtext</a:t>
            </a:r>
            <a:r>
              <a:rPr lang="de-DE" dirty="0"/>
              <a:t> der</a:t>
            </a:r>
          </a:p>
          <a:p>
            <a:pPr lvl="0"/>
            <a:r>
              <a:rPr lang="de-DE" dirty="0" err="1"/>
              <a:t>Hamburgefonts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42394"/>
            <a:ext cx="1219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14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4325" y="2856736"/>
            <a:ext cx="5217459" cy="32789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000" baseline="0">
                <a:latin typeface="TheSans UHH Regular"/>
                <a:cs typeface="TheSans UHH Regular"/>
              </a:defRPr>
            </a:lvl1pPr>
            <a:lvl2pPr marL="252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2pPr>
            <a:lvl3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3pPr>
            <a:lvl4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4pPr>
            <a:lvl5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r>
              <a:rPr lang="de-DE" dirty="0"/>
              <a:t>, um Schriften zu testen. 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5"/>
          <p:cNvSpPr>
            <a:spLocks noGrp="1"/>
          </p:cNvSpPr>
          <p:nvPr>
            <p:ph sz="quarter" idx="4"/>
          </p:nvPr>
        </p:nvSpPr>
        <p:spPr>
          <a:xfrm>
            <a:off x="6382928" y="2856737"/>
            <a:ext cx="5809073" cy="3563115"/>
          </a:xfrm>
          <a:prstGeom prst="rect">
            <a:avLst/>
          </a:prstGeom>
          <a:blipFill rotWithShape="1">
            <a:blip r:embed="rId2"/>
            <a:srcRect/>
            <a:stretch>
              <a:fillRect l="-23585" t="-5137" r="-11660" b="2"/>
            </a:stretch>
          </a:blipFill>
        </p:spPr>
        <p:txBody>
          <a:bodyPr lIns="0" tIns="0" bIns="0"/>
          <a:lstStyle>
            <a:lvl1pPr marL="0" indent="0">
              <a:lnSpc>
                <a:spcPts val="305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1pPr>
            <a:lvl2pPr marL="504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2pPr>
            <a:lvl3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3pPr>
            <a:lvl4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4pPr>
            <a:lvl5pPr marL="756000" indent="-25200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09600" y="1774801"/>
            <a:ext cx="10972800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Manchmal benutzt man worte Wie der Blindtext</a:t>
            </a:r>
          </a:p>
          <a:p>
            <a:pPr lvl="0"/>
            <a:r>
              <a:rPr lang="de-DE" dirty="0" err="1"/>
              <a:t>Hamburgefonts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42394"/>
            <a:ext cx="1219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/>
              <a:t>Katharina Kleinen-von Königslöw &amp; Mareike Wieland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86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-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82928" y="2856736"/>
            <a:ext cx="5210057" cy="3278944"/>
          </a:xfrm>
          <a:prstGeom prst="rect">
            <a:avLst/>
          </a:prstGeom>
        </p:spPr>
        <p:txBody>
          <a:bodyPr lIns="0" tIns="0" bIns="0"/>
          <a:lstStyle>
            <a:lvl1pPr marL="252000" indent="-25200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009CD1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1pPr>
            <a:lvl2pPr marL="504000" indent="-25200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2pPr>
            <a:lvl3pPr marL="756000" indent="-25200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75858C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3pPr>
            <a:lvl4pPr marL="756000" indent="-25200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4pPr>
            <a:lvl5pPr marL="756000" indent="-25200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609600" y="1774801"/>
            <a:ext cx="10972800" cy="778297"/>
          </a:xfrm>
          <a:prstGeom prst="rect">
            <a:avLst/>
          </a:prstGeom>
        </p:spPr>
        <p:txBody>
          <a:bodyPr lIns="0" tIns="0"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0" i="0" baseline="0">
                <a:latin typeface="TheSans UHH Bold Caps"/>
                <a:cs typeface="TheSans UHH Bold Cap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Manchmal benutzt man worte Wie der Blindtext</a:t>
            </a:r>
          </a:p>
          <a:p>
            <a:pPr lvl="0"/>
            <a:r>
              <a:rPr lang="de-DE" dirty="0" err="1"/>
              <a:t>Hamburgefonts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84325" y="2856736"/>
            <a:ext cx="5217459" cy="32789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5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000" baseline="0">
                <a:latin typeface="TheSans UHH Regular"/>
                <a:cs typeface="TheSans UHH Regular"/>
              </a:defRPr>
            </a:lvl1pPr>
            <a:lvl2pPr marL="252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2pPr>
            <a:lvl3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3pPr>
            <a:lvl4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4pPr>
            <a:lvl5pPr marL="50400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E2001A"/>
              </a:buClr>
              <a:buFont typeface="Arial"/>
              <a:buNone/>
              <a:defRPr sz="24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Manchmal benutzt man Worte wie </a:t>
            </a:r>
            <a:r>
              <a:rPr lang="de-DE" dirty="0" err="1"/>
              <a:t>Hamburgefonts</a:t>
            </a:r>
            <a:r>
              <a:rPr lang="de-DE" dirty="0"/>
              <a:t>, </a:t>
            </a:r>
            <a:r>
              <a:rPr lang="de-DE" dirty="0" err="1"/>
              <a:t>Rafgenduks</a:t>
            </a:r>
            <a:r>
              <a:rPr lang="de-DE" dirty="0"/>
              <a:t> oder </a:t>
            </a:r>
            <a:r>
              <a:rPr lang="de-DE" dirty="0" err="1"/>
              <a:t>Handgloves</a:t>
            </a:r>
            <a:r>
              <a:rPr lang="de-DE" dirty="0"/>
              <a:t>, um Schriften zu testen. Dies ist ein </a:t>
            </a:r>
            <a:r>
              <a:rPr lang="de-DE" dirty="0" err="1"/>
              <a:t>Typoblindtext</a:t>
            </a:r>
            <a:r>
              <a:rPr lang="de-DE" dirty="0"/>
              <a:t>. An ihm kann man sehen, ob alle Buchstaben da sind und wie sie aussehen. 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42394"/>
            <a:ext cx="1219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/>
              <a:t>Katharina Kleinen-von Königslöw &amp; Mareike Wieland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394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483199"/>
            <a:ext cx="12192000" cy="4926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TheSans UHH Bold Caps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0" y="1482247"/>
            <a:ext cx="12192000" cy="4927274"/>
          </a:xfrm>
          <a:prstGeom prst="rect">
            <a:avLst/>
          </a:prstGeom>
          <a:noFill/>
          <a:ln>
            <a:noFill/>
          </a:ln>
        </p:spPr>
        <p:txBody>
          <a:bodyPr lIns="0" tIns="0" bIns="0" anchor="ctr" anchorCtr="0"/>
          <a:lstStyle>
            <a:lvl1pPr marL="0" indent="0" algn="ctr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None/>
              <a:defRPr sz="2400" baseline="0">
                <a:latin typeface="TheSans UHH Regular"/>
                <a:cs typeface="TheSans UHH Regular"/>
              </a:defRPr>
            </a:lvl1pPr>
            <a:lvl2pPr marL="0" indent="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None/>
              <a:defRPr sz="2400">
                <a:latin typeface="TheSans UHH Regular"/>
                <a:cs typeface="TheSans UHH Regular"/>
              </a:defRPr>
            </a:lvl2pPr>
            <a:lvl3pPr marL="0" indent="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None/>
              <a:defRPr sz="2000">
                <a:latin typeface="TheSans UHH Regular"/>
                <a:cs typeface="TheSans UHH Regular"/>
              </a:defRPr>
            </a:lvl3pPr>
            <a:lvl4pPr marL="0" indent="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None/>
              <a:defRPr sz="2000">
                <a:latin typeface="TheSans UHH Regular"/>
                <a:cs typeface="TheSans UHH Regular"/>
              </a:defRPr>
            </a:lvl4pPr>
            <a:lvl5pPr marL="0" indent="0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None/>
              <a:defRPr sz="2000">
                <a:latin typeface="TheSans UHH Regular"/>
                <a:cs typeface="TheSans UHH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Grafiken, Tabellen etc.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1479942"/>
            <a:ext cx="12192000" cy="2791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42394"/>
            <a:ext cx="1219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/>
              <a:t>Katharina Kleinen-von Königslöw &amp; Mareike Wieland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08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a_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430C-3290-2846-9C5E-237D45BC81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20"/>
          <p:cNvSpPr>
            <a:spLocks noGrp="1"/>
          </p:cNvSpPr>
          <p:nvPr>
            <p:ph sz="quarter" idx="13" hasCustomPrompt="1"/>
          </p:nvPr>
        </p:nvSpPr>
        <p:spPr>
          <a:xfrm>
            <a:off x="456002" y="4425481"/>
            <a:ext cx="8131885" cy="1181873"/>
          </a:xfrm>
          <a:prstGeom prst="rect">
            <a:avLst/>
          </a:prstGeom>
        </p:spPr>
        <p:txBody>
          <a:bodyPr vert="horz" tIns="4680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0" i="0">
                <a:solidFill>
                  <a:schemeClr val="tx1"/>
                </a:solidFill>
                <a:latin typeface="TheSans UHH Bold Caps"/>
                <a:cs typeface="TheSans UHH Bold Cap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Dies ist ein </a:t>
            </a:r>
            <a:r>
              <a:rPr lang="de-DE" dirty="0" err="1"/>
              <a:t>Typoblindtext</a:t>
            </a:r>
            <a:br>
              <a:rPr lang="de-DE" dirty="0"/>
            </a:br>
            <a:r>
              <a:rPr lang="de-DE" dirty="0"/>
              <a:t>An ihm kann man sehen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42394"/>
            <a:ext cx="1219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/>
              <a:t>Katharina Kleinen-von Königslöw &amp; Mareike Wieland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73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 flipV="1">
            <a:off x="0" y="6423314"/>
            <a:ext cx="12192000" cy="434686"/>
          </a:xfrm>
          <a:prstGeom prst="rect">
            <a:avLst/>
          </a:prstGeom>
          <a:solidFill>
            <a:srgbClr val="3B515B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TheSans UHH Bold Cap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42394"/>
            <a:ext cx="12192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1" y="6442394"/>
            <a:ext cx="120958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TheSans UHH Regular"/>
                <a:cs typeface="TheSans UHH Regular"/>
              </a:defRPr>
            </a:lvl1pPr>
          </a:lstStyle>
          <a:p>
            <a:pPr defTabSz="457200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29205" y="6442394"/>
            <a:ext cx="1853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0000"/>
                </a:solidFill>
                <a:latin typeface="TheSans UHH Regular"/>
                <a:cs typeface="TheSans UHH Regular"/>
              </a:defRPr>
            </a:lvl1pPr>
          </a:lstStyle>
          <a:p>
            <a:pPr defTabSz="457200"/>
            <a:fld id="{43F0430C-3290-2846-9C5E-237D45BC81A9}" type="slidenum">
              <a:rPr lang="de-DE" smtClean="0"/>
              <a:pPr defTabSz="457200"/>
              <a:t>‹Nr.›</a:t>
            </a:fld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1479942"/>
            <a:ext cx="12192000" cy="2791"/>
          </a:xfrm>
          <a:prstGeom prst="line">
            <a:avLst/>
          </a:prstGeom>
          <a:ln w="25400">
            <a:solidFill>
              <a:srgbClr val="009CD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UHH-Logo" descr="Logo der Universität Hamburg">
            <a:extLst>
              <a:ext uri="{FF2B5EF4-FFF2-40B4-BE49-F238E27FC236}">
                <a16:creationId xmlns:a16="http://schemas.microsoft.com/office/drawing/2014/main" id="{35F8653F-E46A-4F16-BD6C-7CDE478CF0E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0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TheSans UHH Bold Caps"/>
          <a:ea typeface="+mj-ea"/>
          <a:cs typeface="TheSans UHH Bold Cap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1234/osf.io/x8ej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1177/146488492091537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275999" y="4357385"/>
            <a:ext cx="11817344" cy="1181873"/>
          </a:xfrm>
        </p:spPr>
        <p:txBody>
          <a:bodyPr/>
          <a:lstStyle/>
          <a:p>
            <a:pPr fontAlgn="t"/>
            <a:r>
              <a:rPr lang="de-DE" b="1" dirty="0">
                <a:latin typeface="TheSans UHH" panose="020B0502050302020203" pitchFamily="34" charset="0"/>
              </a:rPr>
              <a:t>Verloren in der Flut der Info-Schnipsel? </a:t>
            </a:r>
          </a:p>
          <a:p>
            <a:pPr fontAlgn="t"/>
            <a:r>
              <a:rPr lang="de-DE" sz="3200" b="1" dirty="0">
                <a:latin typeface="TheSans UHH" panose="020B0502050302020203" pitchFamily="34" charset="0"/>
              </a:rPr>
              <a:t>Wie Journalismus die Widerstandskraft gegen Informationsmanipulation stärken könnte</a:t>
            </a:r>
            <a:endParaRPr lang="de-DE" dirty="0">
              <a:latin typeface="TheSans UHH" panose="020B0502050302020203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75998" y="3944231"/>
            <a:ext cx="11070515" cy="481013"/>
          </a:xfrm>
        </p:spPr>
        <p:txBody>
          <a:bodyPr/>
          <a:lstStyle/>
          <a:p>
            <a:r>
              <a:rPr lang="en-US" dirty="0"/>
              <a:t>Prof. Dr. Katharina Kleinen-von </a:t>
            </a:r>
            <a:r>
              <a:rPr lang="en-US" dirty="0" err="1"/>
              <a:t>Königslöw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D88E6B-0935-4E93-B21F-DCA164AB4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073" y="1581725"/>
            <a:ext cx="2664090" cy="2664090"/>
          </a:xfrm>
          <a:prstGeom prst="rect">
            <a:avLst/>
          </a:prstGeom>
        </p:spPr>
      </p:pic>
      <p:sp>
        <p:nvSpPr>
          <p:cNvPr id="5" name="Textplatzhalter 7">
            <a:extLst>
              <a:ext uri="{FF2B5EF4-FFF2-40B4-BE49-F238E27FC236}">
                <a16:creationId xmlns:a16="http://schemas.microsoft.com/office/drawing/2014/main" id="{C9186131-C4D2-4A63-8E65-A3C56C207F63}"/>
              </a:ext>
            </a:extLst>
          </p:cNvPr>
          <p:cNvSpPr txBox="1">
            <a:spLocks/>
          </p:cNvSpPr>
          <p:nvPr/>
        </p:nvSpPr>
        <p:spPr>
          <a:xfrm>
            <a:off x="275998" y="6051891"/>
            <a:ext cx="11070515" cy="48101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bg1"/>
                </a:solidFill>
                <a:latin typeface="TheSans UHH Bold Caps"/>
                <a:ea typeface="+mn-ea"/>
                <a:cs typeface="TheSans UHH Bold Cap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Forum </a:t>
            </a:r>
            <a:r>
              <a:rPr lang="en-US" sz="1800" dirty="0" err="1"/>
              <a:t>Medienzukunft</a:t>
            </a:r>
            <a:r>
              <a:rPr lang="en-US" sz="1800" dirty="0"/>
              <a:t> 13.06.2023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C04A60F-7080-45A5-BC94-9ABD4C2266EF}"/>
              </a:ext>
            </a:extLst>
          </p:cNvPr>
          <p:cNvSpPr txBox="1"/>
          <p:nvPr/>
        </p:nvSpPr>
        <p:spPr>
          <a:xfrm>
            <a:off x="10953287" y="397775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TheSans UHH" panose="020B0502050302020203" pitchFamily="34" charset="0"/>
              </a:rPr>
              <a:t>@</a:t>
            </a:r>
            <a:r>
              <a:rPr lang="de-DE" dirty="0" err="1">
                <a:solidFill>
                  <a:schemeClr val="bg1"/>
                </a:solidFill>
                <a:latin typeface="TheSans UHH" panose="020B0502050302020203" pitchFamily="34" charset="0"/>
              </a:rPr>
              <a:t>hobbes</a:t>
            </a:r>
            <a:endParaRPr lang="de-DE" dirty="0">
              <a:solidFill>
                <a:schemeClr val="bg1"/>
              </a:solidFill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4010530"/>
              </p:ext>
            </p:extLst>
          </p:nvPr>
        </p:nvGraphicFramePr>
        <p:xfrm>
          <a:off x="729345" y="2155371"/>
          <a:ext cx="10185600" cy="391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Verloren</a:t>
            </a:r>
            <a:r>
              <a:rPr lang="en-US" dirty="0"/>
              <a:t> in der </a:t>
            </a:r>
            <a:r>
              <a:rPr lang="en-US" dirty="0" err="1"/>
              <a:t>Flut</a:t>
            </a:r>
            <a:r>
              <a:rPr lang="en-US" dirty="0"/>
              <a:t> der Info-</a:t>
            </a:r>
            <a:r>
              <a:rPr lang="en-US" dirty="0" err="1"/>
              <a:t>Schnipsel</a:t>
            </a:r>
            <a:r>
              <a:rPr lang="en-US" dirty="0"/>
              <a:t>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715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609600" y="2367420"/>
            <a:ext cx="10274854" cy="370599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Herkömmliche Strategien der Nachrichtenauswahl und -bewertung weniger funktional:</a:t>
            </a:r>
          </a:p>
          <a:p>
            <a:pPr marL="457200" indent="-457200">
              <a:buAutoNum type="arabicPeriod"/>
            </a:pP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Reputation/Expertise </a:t>
            </a:r>
            <a:b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- Voraussetzung: Vertrauen in UND Erkennen der Nachrichtenmarken</a:t>
            </a:r>
            <a:b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sz="1600" dirty="0">
                <a:latin typeface="TheSans UHH" panose="020B0502050302020203" pitchFamily="34" charset="0"/>
                <a:sym typeface="Wingdings" panose="05000000000000000000" pitchFamily="2" charset="2"/>
              </a:rPr>
              <a:t>[Kaiser et al. 2018]</a:t>
            </a:r>
            <a:br>
              <a:rPr lang="de-DE" sz="1600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- Beteiligung von Meinungsführer*innen aus Wissenschaft, Politik und Medien an Kampagnen besonders problematisch</a:t>
            </a:r>
            <a:endParaRPr lang="de-DE" sz="2000" dirty="0">
              <a:latin typeface="TheSans UHH" panose="020B0502050302020203" pitchFamily="34" charset="0"/>
              <a:sym typeface="Wingdings" panose="05000000000000000000" pitchFamily="2" charset="2"/>
            </a:endParaRPr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à"/>
            </a:pPr>
            <a:endParaRPr lang="de-DE" sz="1600" dirty="0"/>
          </a:p>
          <a:p>
            <a:pPr>
              <a:buFont typeface="Wingdings" panose="05000000000000000000" pitchFamily="2" charset="2"/>
              <a:buChar char="à"/>
            </a:pP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Nachrichtenauswahl</a:t>
            </a:r>
            <a:r>
              <a:rPr lang="en-US" dirty="0"/>
              <a:t> in </a:t>
            </a:r>
            <a:r>
              <a:rPr lang="en-US" dirty="0" err="1"/>
              <a:t>sozialen</a:t>
            </a:r>
            <a:r>
              <a:rPr lang="en-US" dirty="0"/>
              <a:t> </a:t>
            </a:r>
            <a:r>
              <a:rPr lang="en-US" dirty="0" err="1"/>
              <a:t>Medien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11189253" y="264111"/>
            <a:ext cx="633892" cy="633892"/>
          </a:xfrm>
          <a:prstGeom prst="ellipse">
            <a:avLst/>
          </a:prstGeom>
          <a:solidFill>
            <a:srgbClr val="9BBB59">
              <a:hueOff val="5625132"/>
              <a:satOff val="-8440"/>
              <a:lumOff val="-1373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72000" tIns="60960" rIns="60960" bIns="60960" numCol="1" spcCol="127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heSans UHH" panose="020B0502050302020203" pitchFamily="34" charset="0"/>
              </a:rPr>
              <a:t>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733314" y="898003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heSans UHH" panose="020B0502050302020203" pitchFamily="34" charset="0"/>
              </a:rPr>
              <a:t>Auswahl</a:t>
            </a:r>
            <a:endParaRPr lang="en-US" dirty="0">
              <a:latin typeface="TheSans UHH" panose="020B0502050302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9A06EA-9CC5-403F-8FB8-66CC4A8C3B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187" y="2655831"/>
            <a:ext cx="1156132" cy="11561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36677B-1E5C-41FD-8971-89CDB79197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390" y="3372558"/>
            <a:ext cx="559924" cy="71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82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609599" y="2367420"/>
            <a:ext cx="10265229" cy="370599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Herkömmliche Strategien der Nachrichtenauswahl und -bewertung weniger funktional: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Bestätigung durch andere Quellen</a:t>
            </a:r>
            <a:b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- setzt ausreichendes Vorwissen/Interesse voraus</a:t>
            </a:r>
            <a:b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- erfolgt meist auf derselben Plattform, wo Algorithmen ähnliche Inhalte vorschlägt </a:t>
            </a:r>
            <a:b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- ausgenutzt von parteiischen „</a:t>
            </a:r>
            <a:r>
              <a:rPr lang="de-DE" dirty="0" err="1">
                <a:latin typeface="TheSans UHH" panose="020B0502050302020203" pitchFamily="34" charset="0"/>
                <a:sym typeface="Wingdings" panose="05000000000000000000" pitchFamily="2" charset="2"/>
              </a:rPr>
              <a:t>Alternativ“medien</a:t>
            </a:r>
            <a:endParaRPr lang="de-DE" dirty="0">
              <a:latin typeface="TheSans UHH" panose="020B0502050302020203" pitchFamily="34" charset="0"/>
              <a:sym typeface="Wingdings" panose="05000000000000000000" pitchFamily="2" charset="2"/>
            </a:endParaRPr>
          </a:p>
          <a:p>
            <a:pPr marL="457200" indent="-457200">
              <a:buAutoNum type="arabicPeriod" startAt="2"/>
            </a:pPr>
            <a:endParaRPr lang="de-DE" sz="2000" dirty="0">
              <a:latin typeface="TheSans UHH" panose="020B0502050302020203" pitchFamily="34" charset="0"/>
              <a:sym typeface="Wingdings" panose="05000000000000000000" pitchFamily="2" charset="2"/>
            </a:endParaRPr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à"/>
            </a:pPr>
            <a:endParaRPr lang="de-DE" sz="1600" dirty="0"/>
          </a:p>
          <a:p>
            <a:pPr>
              <a:buFont typeface="Wingdings" panose="05000000000000000000" pitchFamily="2" charset="2"/>
              <a:buChar char="à"/>
            </a:pP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Nachrichtenauswahl</a:t>
            </a:r>
            <a:r>
              <a:rPr lang="en-US" dirty="0"/>
              <a:t> in </a:t>
            </a:r>
            <a:r>
              <a:rPr lang="en-US" dirty="0" err="1"/>
              <a:t>sozialen</a:t>
            </a:r>
            <a:r>
              <a:rPr lang="en-US" dirty="0"/>
              <a:t> </a:t>
            </a:r>
            <a:r>
              <a:rPr lang="en-US" dirty="0" err="1"/>
              <a:t>Medien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D248802-1136-4BB0-8EF1-B1EF0CC8D6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458" y="3164321"/>
            <a:ext cx="1047888" cy="5776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5A2E2D9-FD48-42FC-916F-DBBA4AC6AA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13" y="3415366"/>
            <a:ext cx="1047888" cy="57769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3259578-FEF1-4CD7-8F34-991620C85C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554" y="2820246"/>
            <a:ext cx="1047888" cy="5776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B4B48E3-331A-4BF2-802A-E31D6DBE62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82" y="2922074"/>
            <a:ext cx="1047888" cy="57769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30AA9F7-B462-4628-A815-03F3FCB7E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147" y="3210921"/>
            <a:ext cx="1058509" cy="1058509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2328FBA9-97F9-49B2-BF40-4ACD49EAC39E}"/>
              </a:ext>
            </a:extLst>
          </p:cNvPr>
          <p:cNvSpPr/>
          <p:nvPr/>
        </p:nvSpPr>
        <p:spPr>
          <a:xfrm>
            <a:off x="11189253" y="264111"/>
            <a:ext cx="633892" cy="633892"/>
          </a:xfrm>
          <a:prstGeom prst="ellipse">
            <a:avLst/>
          </a:prstGeom>
          <a:solidFill>
            <a:srgbClr val="9BBB59">
              <a:hueOff val="5625132"/>
              <a:satOff val="-8440"/>
              <a:lumOff val="-1373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72000" tIns="60960" rIns="60960" bIns="60960" numCol="1" spcCol="127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heSans UHH" panose="020B0502050302020203" pitchFamily="34" charset="0"/>
              </a:rPr>
              <a:t>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E9AD07-146D-46C4-95E1-F78EA29BB979}"/>
              </a:ext>
            </a:extLst>
          </p:cNvPr>
          <p:cNvSpPr txBox="1"/>
          <p:nvPr/>
        </p:nvSpPr>
        <p:spPr>
          <a:xfrm>
            <a:off x="10733314" y="898003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heSans UHH" panose="020B0502050302020203" pitchFamily="34" charset="0"/>
              </a:rPr>
              <a:t>Auswahl</a:t>
            </a:r>
            <a:endParaRPr lang="en-US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5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609599" y="2367420"/>
            <a:ext cx="10395857" cy="370599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Herkömmliche Strategien der Nachrichtenauswahl und -bewertung weniger funktional: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Orientierung an anderen</a:t>
            </a:r>
            <a:b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 Empfehlungen greifen nur bei engen (und damit sehr ähnlichen) Freund*innen </a:t>
            </a:r>
            <a:r>
              <a:rPr lang="de-DE" sz="1600" dirty="0">
                <a:latin typeface="TheSans UHH" panose="020B0502050302020203" pitchFamily="34" charset="0"/>
                <a:sym typeface="Wingdings" panose="05000000000000000000" pitchFamily="2" charset="2"/>
              </a:rPr>
              <a:t>[Kaiser et al. 2018]</a:t>
            </a:r>
            <a:br>
              <a:rPr lang="de-DE" sz="1600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br>
              <a:rPr lang="de-DE" sz="1600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 Beliebtheitsmaße sehr leicht manipulierbar</a:t>
            </a:r>
            <a:b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 sehr verzerrtes Bild der öffentlichen Meinung</a:t>
            </a:r>
          </a:p>
          <a:p>
            <a:pPr marL="0" indent="0">
              <a:buNone/>
            </a:pPr>
            <a:endParaRPr lang="de-DE" dirty="0">
              <a:latin typeface="TheSans UHH" panose="020B0502050302020203" pitchFamily="34" charset="0"/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endParaRPr lang="de-DE" sz="2000" dirty="0">
              <a:latin typeface="TheSans UHH" panose="020B0502050302020203" pitchFamily="34" charset="0"/>
              <a:sym typeface="Wingdings" panose="05000000000000000000" pitchFamily="2" charset="2"/>
            </a:endParaRPr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à"/>
            </a:pPr>
            <a:endParaRPr lang="de-DE" sz="1600" dirty="0"/>
          </a:p>
          <a:p>
            <a:pPr>
              <a:buFont typeface="Wingdings" panose="05000000000000000000" pitchFamily="2" charset="2"/>
              <a:buChar char="à"/>
            </a:pP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Nachrichtenauswahl</a:t>
            </a:r>
            <a:r>
              <a:rPr lang="en-US" dirty="0"/>
              <a:t> in </a:t>
            </a:r>
            <a:r>
              <a:rPr lang="en-US" dirty="0" err="1"/>
              <a:t>sozialen</a:t>
            </a:r>
            <a:r>
              <a:rPr lang="en-US" dirty="0"/>
              <a:t> </a:t>
            </a:r>
            <a:r>
              <a:rPr lang="en-US" dirty="0" err="1"/>
              <a:t>Medien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373A9C0-DCD3-402D-BFAA-65918A7F1644}"/>
              </a:ext>
            </a:extLst>
          </p:cNvPr>
          <p:cNvSpPr/>
          <p:nvPr/>
        </p:nvSpPr>
        <p:spPr>
          <a:xfrm>
            <a:off x="11189253" y="264111"/>
            <a:ext cx="633892" cy="633892"/>
          </a:xfrm>
          <a:prstGeom prst="ellipse">
            <a:avLst/>
          </a:prstGeom>
          <a:solidFill>
            <a:srgbClr val="9BBB59">
              <a:hueOff val="5625132"/>
              <a:satOff val="-8440"/>
              <a:lumOff val="-1373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72000" tIns="60960" rIns="60960" bIns="60960" numCol="1" spcCol="127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heSans UHH" panose="020B0502050302020203" pitchFamily="34" charset="0"/>
              </a:rPr>
              <a:t>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C9AF006-DA2A-4E39-8CB7-4369FDF5B40D}"/>
              </a:ext>
            </a:extLst>
          </p:cNvPr>
          <p:cNvSpPr txBox="1"/>
          <p:nvPr/>
        </p:nvSpPr>
        <p:spPr>
          <a:xfrm>
            <a:off x="10733314" y="898003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heSans UHH" panose="020B0502050302020203" pitchFamily="34" charset="0"/>
              </a:rPr>
              <a:t>Auswahl</a:t>
            </a:r>
            <a:endParaRPr lang="en-US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23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609599" y="2367420"/>
            <a:ext cx="10853057" cy="370599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Herkömmliche Strategien der Nachrichtenauswahl und -bewertung weniger funktional: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Bestätigung der eigenen Ansichten (Selbstbestätigungsfehler)</a:t>
            </a:r>
            <a:b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 Die Filterblase sind wir selbst!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Präferenz für Video/Bild</a:t>
            </a:r>
            <a:b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 Anfälligkeit für </a:t>
            </a:r>
            <a:r>
              <a:rPr lang="de-DE" dirty="0" err="1">
                <a:latin typeface="TheSans UHH" panose="020B0502050302020203" pitchFamily="34" charset="0"/>
                <a:sym typeface="Wingdings" panose="05000000000000000000" pitchFamily="2" charset="2"/>
              </a:rPr>
              <a:t>cheap</a:t>
            </a: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/</a:t>
            </a:r>
            <a:r>
              <a:rPr lang="de-DE" dirty="0" err="1">
                <a:latin typeface="TheSans UHH" panose="020B0502050302020203" pitchFamily="34" charset="0"/>
                <a:sym typeface="Wingdings" panose="05000000000000000000" pitchFamily="2" charset="2"/>
              </a:rPr>
              <a:t>deep</a:t>
            </a: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TheSans UHH" panose="020B0502050302020203" pitchFamily="34" charset="0"/>
                <a:sym typeface="Wingdings" panose="05000000000000000000" pitchFamily="2" charset="2"/>
              </a:rPr>
              <a:t>fakes</a:t>
            </a:r>
            <a:b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 fördert emotionale Verarbeitung</a:t>
            </a:r>
            <a:b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endParaRPr lang="de-DE" dirty="0">
              <a:latin typeface="TheSans UHH" panose="020B0502050302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latin typeface="TheSans UHH" panose="020B0502050302020203" pitchFamily="34" charset="0"/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endParaRPr lang="de-DE" sz="2000" dirty="0">
              <a:latin typeface="TheSans UHH" panose="020B0502050302020203" pitchFamily="34" charset="0"/>
              <a:sym typeface="Wingdings" panose="05000000000000000000" pitchFamily="2" charset="2"/>
            </a:endParaRPr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à"/>
            </a:pPr>
            <a:endParaRPr lang="de-DE" sz="1600" dirty="0"/>
          </a:p>
          <a:p>
            <a:pPr>
              <a:buFont typeface="Wingdings" panose="05000000000000000000" pitchFamily="2" charset="2"/>
              <a:buChar char="à"/>
            </a:pP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Nachrichtenauswahl</a:t>
            </a:r>
            <a:r>
              <a:rPr lang="en-US" dirty="0"/>
              <a:t> in </a:t>
            </a:r>
            <a:r>
              <a:rPr lang="en-US" dirty="0" err="1"/>
              <a:t>sozialen</a:t>
            </a:r>
            <a:r>
              <a:rPr lang="en-US" dirty="0"/>
              <a:t> </a:t>
            </a:r>
            <a:r>
              <a:rPr lang="en-US" dirty="0" err="1"/>
              <a:t>Medien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0166F69-62AF-4EB9-812A-2452165CB135}"/>
              </a:ext>
            </a:extLst>
          </p:cNvPr>
          <p:cNvSpPr/>
          <p:nvPr/>
        </p:nvSpPr>
        <p:spPr>
          <a:xfrm>
            <a:off x="11189253" y="264111"/>
            <a:ext cx="633892" cy="633892"/>
          </a:xfrm>
          <a:prstGeom prst="ellipse">
            <a:avLst/>
          </a:prstGeom>
          <a:solidFill>
            <a:srgbClr val="9BBB59">
              <a:hueOff val="5625132"/>
              <a:satOff val="-8440"/>
              <a:lumOff val="-1373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72000" tIns="60960" rIns="60960" bIns="60960" numCol="1" spcCol="127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heSans UHH" panose="020B0502050302020203" pitchFamily="34" charset="0"/>
              </a:rPr>
              <a:t>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91A3DD7-F6C2-4EAF-A0DC-387B0555F5CF}"/>
              </a:ext>
            </a:extLst>
          </p:cNvPr>
          <p:cNvSpPr txBox="1"/>
          <p:nvPr/>
        </p:nvSpPr>
        <p:spPr>
          <a:xfrm>
            <a:off x="10733314" y="898003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heSans UHH" panose="020B0502050302020203" pitchFamily="34" charset="0"/>
              </a:rPr>
              <a:t>Auswahl</a:t>
            </a:r>
            <a:endParaRPr lang="en-US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08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599" y="1774801"/>
            <a:ext cx="11005457" cy="778297"/>
          </a:xfrm>
        </p:spPr>
        <p:txBody>
          <a:bodyPr/>
          <a:lstStyle/>
          <a:p>
            <a:r>
              <a:rPr lang="en-US" dirty="0" err="1"/>
              <a:t>Nachrichtennutzung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SNP </a:t>
            </a:r>
            <a:r>
              <a:rPr lang="en-US" dirty="0" err="1"/>
              <a:t>erfolgt</a:t>
            </a:r>
            <a:r>
              <a:rPr lang="en-US" dirty="0"/>
              <a:t> </a:t>
            </a:r>
            <a:r>
              <a:rPr lang="en-US" dirty="0" err="1"/>
              <a:t>überwiegend</a:t>
            </a:r>
            <a:r>
              <a:rPr lang="en-US" dirty="0"/>
              <a:t> </a:t>
            </a:r>
            <a:r>
              <a:rPr lang="en-US" dirty="0" err="1"/>
              <a:t>automatisiert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9152495" y="6442394"/>
            <a:ext cx="1389896" cy="365125"/>
          </a:xfrm>
        </p:spPr>
        <p:txBody>
          <a:bodyPr/>
          <a:lstStyle/>
          <a:p>
            <a:fld id="{43F0430C-3290-2846-9C5E-237D45BC81A9}" type="slidenum">
              <a:rPr lang="de-DE" smtClean="0"/>
              <a:pPr/>
              <a:t>15</a:t>
            </a:fld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2396548" y="4790531"/>
            <a:ext cx="2249370" cy="427244"/>
            <a:chOff x="1786948" y="4790531"/>
            <a:chExt cx="2249370" cy="427244"/>
          </a:xfrm>
        </p:grpSpPr>
        <p:cxnSp>
          <p:nvCxnSpPr>
            <p:cNvPr id="17" name="Gerade Verbindung mit Pfeil 16"/>
            <p:cNvCxnSpPr/>
            <p:nvPr/>
          </p:nvCxnSpPr>
          <p:spPr>
            <a:xfrm>
              <a:off x="1786948" y="5217775"/>
              <a:ext cx="1706342" cy="0"/>
            </a:xfrm>
            <a:prstGeom prst="straightConnector1">
              <a:avLst/>
            </a:prstGeom>
            <a:ln w="57150">
              <a:solidFill>
                <a:srgbClr val="0092D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2257759" y="4790531"/>
              <a:ext cx="177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TheSans UHH" panose="020B0502050302020203" pitchFamily="34" charset="0"/>
                </a:rPr>
                <a:t>Stoppen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TheSans UHH" panose="020B0502050302020203" pitchFamily="34" charset="0"/>
              </a:endParaRPr>
            </a:p>
          </p:txBody>
        </p:sp>
      </p:grpSp>
      <p:sp>
        <p:nvSpPr>
          <p:cNvPr id="7" name="Abgerundetes Rechteck 6"/>
          <p:cNvSpPr/>
          <p:nvPr/>
        </p:nvSpPr>
        <p:spPr>
          <a:xfrm>
            <a:off x="1016448" y="3164180"/>
            <a:ext cx="1731943" cy="2856347"/>
          </a:xfrm>
          <a:prstGeom prst="roundRect">
            <a:avLst>
              <a:gd name="adj" fmla="val 60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bgerundetes Rechteck 7"/>
          <p:cNvSpPr/>
          <p:nvPr/>
        </p:nvSpPr>
        <p:spPr>
          <a:xfrm>
            <a:off x="1226869" y="3292845"/>
            <a:ext cx="1343473" cy="2203381"/>
          </a:xfrm>
          <a:prstGeom prst="roundRect">
            <a:avLst>
              <a:gd name="adj" fmla="val 300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22220" t="24241" r="27846" b="38835"/>
          <a:stretch/>
        </p:blipFill>
        <p:spPr>
          <a:xfrm>
            <a:off x="1388974" y="3415073"/>
            <a:ext cx="996008" cy="585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22220" t="24241" r="27846" b="38835"/>
          <a:stretch/>
        </p:blipFill>
        <p:spPr>
          <a:xfrm>
            <a:off x="1388973" y="4170980"/>
            <a:ext cx="996008" cy="585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l="22220" t="24241" r="27846" b="38835"/>
          <a:stretch/>
        </p:blipFill>
        <p:spPr>
          <a:xfrm>
            <a:off x="1388971" y="4910801"/>
            <a:ext cx="996008" cy="585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hteck 11"/>
          <p:cNvSpPr/>
          <p:nvPr/>
        </p:nvSpPr>
        <p:spPr>
          <a:xfrm>
            <a:off x="1016448" y="5306254"/>
            <a:ext cx="1731943" cy="5307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1663599" y="5450976"/>
            <a:ext cx="437640" cy="43297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pieren 5"/>
          <p:cNvGrpSpPr/>
          <p:nvPr/>
        </p:nvGrpSpPr>
        <p:grpSpPr>
          <a:xfrm>
            <a:off x="4283756" y="5109575"/>
            <a:ext cx="6340701" cy="1289569"/>
            <a:chOff x="3674157" y="5109575"/>
            <a:chExt cx="5601821" cy="1289569"/>
          </a:xfrm>
        </p:grpSpPr>
        <p:grpSp>
          <p:nvGrpSpPr>
            <p:cNvPr id="5" name="Gruppieren 4"/>
            <p:cNvGrpSpPr/>
            <p:nvPr/>
          </p:nvGrpSpPr>
          <p:grpSpPr>
            <a:xfrm>
              <a:off x="4661764" y="5278704"/>
              <a:ext cx="1778559" cy="396068"/>
              <a:chOff x="4661764" y="5278704"/>
              <a:chExt cx="1778559" cy="396068"/>
            </a:xfrm>
          </p:grpSpPr>
          <p:cxnSp>
            <p:nvCxnSpPr>
              <p:cNvPr id="26" name="Gerade Verbindung mit Pfeil 25"/>
              <p:cNvCxnSpPr/>
              <p:nvPr/>
            </p:nvCxnSpPr>
            <p:spPr>
              <a:xfrm>
                <a:off x="4907310" y="5674772"/>
                <a:ext cx="1152000" cy="0"/>
              </a:xfrm>
              <a:prstGeom prst="straightConnector1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feld 26"/>
              <p:cNvSpPr txBox="1"/>
              <p:nvPr/>
            </p:nvSpPr>
            <p:spPr>
              <a:xfrm>
                <a:off x="4661764" y="5278704"/>
                <a:ext cx="1778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  <a:latin typeface="TheSans UHH" panose="020B0502050302020203" pitchFamily="34" charset="0"/>
                  </a:rPr>
                  <a:t>systematisch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  <a:latin typeface="TheSans UHH" panose="020B0502050302020203" pitchFamily="34" charset="0"/>
                </a:endParaRPr>
              </a:p>
            </p:txBody>
          </p:sp>
        </p:grpSp>
        <p:sp>
          <p:nvSpPr>
            <p:cNvPr id="30" name="Textfeld 29"/>
            <p:cNvSpPr txBox="1"/>
            <p:nvPr/>
          </p:nvSpPr>
          <p:spPr>
            <a:xfrm>
              <a:off x="6304326" y="5109575"/>
              <a:ext cx="29716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err="1">
                  <a:latin typeface="TheSans UHH" panose="020B0502050302020203" pitchFamily="34" charset="0"/>
                </a:rPr>
                <a:t>Komplexes</a:t>
              </a:r>
              <a:r>
                <a:rPr lang="en-US" dirty="0">
                  <a:latin typeface="TheSans UHH" panose="020B0502050302020203" pitchFamily="34" charset="0"/>
                </a:rPr>
                <a:t> </a:t>
              </a:r>
              <a:r>
                <a:rPr lang="en-US" dirty="0" err="1">
                  <a:latin typeface="TheSans UHH" panose="020B0502050302020203" pitchFamily="34" charset="0"/>
                </a:rPr>
                <a:t>Wissen</a:t>
              </a:r>
              <a:r>
                <a:rPr lang="en-US" dirty="0">
                  <a:latin typeface="TheSans UHH" panose="020B0502050302020203" pitchFamily="34" charset="0"/>
                </a:rPr>
                <a:t>, Verstehen und </a:t>
              </a:r>
              <a:r>
                <a:rPr lang="en-US" dirty="0" err="1">
                  <a:latin typeface="TheSans UHH" panose="020B0502050302020203" pitchFamily="34" charset="0"/>
                </a:rPr>
                <a:t>Einordnen</a:t>
              </a:r>
              <a:endParaRPr lang="en-US" dirty="0">
                <a:latin typeface="TheSans UHH" panose="020B0502050302020203" pitchFamily="34" charset="0"/>
              </a:endParaRPr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 rotWithShape="1">
            <a:blip r:embed="rId3"/>
            <a:srcRect l="22220" t="24241" r="27846" b="17736"/>
            <a:stretch/>
          </p:blipFill>
          <p:spPr>
            <a:xfrm>
              <a:off x="3674157" y="5169748"/>
              <a:ext cx="1058026" cy="12293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4" name="Gruppieren 13"/>
          <p:cNvGrpSpPr/>
          <p:nvPr/>
        </p:nvGrpSpPr>
        <p:grpSpPr>
          <a:xfrm>
            <a:off x="3934501" y="3973158"/>
            <a:ext cx="5894355" cy="937642"/>
            <a:chOff x="3324900" y="3973158"/>
            <a:chExt cx="5894355" cy="937642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 rotWithShape="1">
            <a:blip r:embed="rId3"/>
            <a:srcRect l="22220" t="24241" r="27846" b="54741"/>
            <a:stretch/>
          </p:blipFill>
          <p:spPr>
            <a:xfrm rot="21128364">
              <a:off x="3324900" y="4090522"/>
              <a:ext cx="1058026" cy="4759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8" name="Gerade Verbindung mit Pfeil 27"/>
            <p:cNvCxnSpPr/>
            <p:nvPr/>
          </p:nvCxnSpPr>
          <p:spPr>
            <a:xfrm flipV="1">
              <a:off x="4793299" y="4603385"/>
              <a:ext cx="1204964" cy="10594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>
              <a:off x="4474387" y="4211130"/>
              <a:ext cx="177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TheSans UHH" panose="020B0502050302020203" pitchFamily="34" charset="0"/>
                </a:rPr>
                <a:t>heuristisch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TheSans UHH" panose="020B0502050302020203" pitchFamily="34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6143045" y="3973158"/>
              <a:ext cx="30762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err="1">
                  <a:latin typeface="TheSans UHH" panose="020B0502050302020203" pitchFamily="34" charset="0"/>
                </a:rPr>
                <a:t>Wiederkennen</a:t>
              </a:r>
              <a:r>
                <a:rPr lang="en-US" dirty="0">
                  <a:latin typeface="TheSans UHH" panose="020B0502050302020203" pitchFamily="34" charset="0"/>
                </a:rPr>
                <a:t> simpler </a:t>
              </a:r>
              <a:r>
                <a:rPr lang="en-US" dirty="0" err="1">
                  <a:latin typeface="TheSans UHH" panose="020B0502050302020203" pitchFamily="34" charset="0"/>
                </a:rPr>
                <a:t>Fakten</a:t>
              </a:r>
              <a:r>
                <a:rPr lang="en-US" dirty="0">
                  <a:latin typeface="TheSans UHH" panose="020B0502050302020203" pitchFamily="34" charset="0"/>
                </a:rPr>
                <a:t>, </a:t>
              </a:r>
              <a:r>
                <a:rPr lang="en-US" dirty="0" err="1">
                  <a:latin typeface="TheSans UHH" panose="020B0502050302020203" pitchFamily="34" charset="0"/>
                </a:rPr>
                <a:t>eher</a:t>
              </a:r>
              <a:r>
                <a:rPr lang="en-US" dirty="0">
                  <a:latin typeface="TheSans UHH" panose="020B0502050302020203" pitchFamily="34" charset="0"/>
                </a:rPr>
                <a:t> Soft News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err="1">
                  <a:latin typeface="TheSans UHH" panose="020B0502050302020203" pitchFamily="34" charset="0"/>
                </a:rPr>
                <a:t>Einfluss</a:t>
              </a:r>
              <a:r>
                <a:rPr lang="en-US" dirty="0">
                  <a:latin typeface="TheSans UHH" panose="020B0502050302020203" pitchFamily="34" charset="0"/>
                </a:rPr>
                <a:t> </a:t>
              </a:r>
              <a:r>
                <a:rPr lang="en-US" dirty="0" err="1">
                  <a:latin typeface="TheSans UHH" panose="020B0502050302020203" pitchFamily="34" charset="0"/>
                </a:rPr>
                <a:t>visueller</a:t>
              </a:r>
              <a:r>
                <a:rPr lang="en-US" dirty="0">
                  <a:latin typeface="TheSans UHH" panose="020B0502050302020203" pitchFamily="34" charset="0"/>
                </a:rPr>
                <a:t> Frames</a:t>
              </a:r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 rotWithShape="1">
            <a:blip r:embed="rId3"/>
            <a:srcRect l="22220" t="24241" r="27846" b="54741"/>
            <a:stretch/>
          </p:blipFill>
          <p:spPr>
            <a:xfrm>
              <a:off x="3671389" y="4434823"/>
              <a:ext cx="1058026" cy="4759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6" name="Gruppieren 15"/>
          <p:cNvGrpSpPr/>
          <p:nvPr/>
        </p:nvGrpSpPr>
        <p:grpSpPr>
          <a:xfrm>
            <a:off x="1898604" y="3028711"/>
            <a:ext cx="4770306" cy="755668"/>
            <a:chOff x="1289004" y="3028711"/>
            <a:chExt cx="4770306" cy="755668"/>
          </a:xfrm>
        </p:grpSpPr>
        <p:cxnSp>
          <p:nvCxnSpPr>
            <p:cNvPr id="20" name="Gerade Verbindung mit Pfeil 19"/>
            <p:cNvCxnSpPr/>
            <p:nvPr/>
          </p:nvCxnSpPr>
          <p:spPr>
            <a:xfrm flipV="1">
              <a:off x="1289004" y="3138450"/>
              <a:ext cx="4770306" cy="645929"/>
            </a:xfrm>
            <a:prstGeom prst="straightConnector1">
              <a:avLst/>
            </a:prstGeom>
            <a:ln w="57150">
              <a:solidFill>
                <a:srgbClr val="EC1C24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 rot="21149153">
              <a:off x="2193492" y="3028711"/>
              <a:ext cx="3636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TheSans UHH" panose="020B0502050302020203" pitchFamily="34" charset="0"/>
                </a:rPr>
                <a:t>Scrollen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TheSans UHH" panose="020B0502050302020203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TheSans UHH" panose="020B0502050302020203" pitchFamily="34" charset="0"/>
                </a:rPr>
                <a:t>ohne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TheSans UHH" panose="020B0502050302020203" pitchFamily="34" charset="0"/>
                </a:rPr>
                <a:t> </a:t>
              </a:r>
              <a:r>
                <a:rPr lang="en-US" dirty="0" err="1">
                  <a:solidFill>
                    <a:schemeClr val="bg1">
                      <a:lumMod val="50000"/>
                    </a:schemeClr>
                  </a:solidFill>
                  <a:latin typeface="TheSans UHH" panose="020B0502050302020203" pitchFamily="34" charset="0"/>
                </a:rPr>
                <a:t>Stoppen</a:t>
              </a: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TheSans UHH" panose="020B0502050302020203" pitchFamily="34" charset="0"/>
                </a:rPr>
                <a:t> </a:t>
              </a:r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6755560" y="2727994"/>
            <a:ext cx="337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heSans UHH" panose="020B0502050302020203" pitchFamily="34" charset="0"/>
              </a:rPr>
              <a:t>Emotionale</a:t>
            </a:r>
            <a:r>
              <a:rPr lang="en-US" dirty="0">
                <a:latin typeface="TheSans UHH" panose="020B0502050302020203" pitchFamily="34" charset="0"/>
              </a:rPr>
              <a:t> </a:t>
            </a:r>
            <a:r>
              <a:rPr lang="en-US" dirty="0" err="1">
                <a:latin typeface="TheSans UHH" panose="020B0502050302020203" pitchFamily="34" charset="0"/>
              </a:rPr>
              <a:t>Reaktionen</a:t>
            </a:r>
            <a:endParaRPr lang="en-US" dirty="0">
              <a:latin typeface="TheSans UHH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TheSans UHH" panose="020B0502050302020203" pitchFamily="34" charset="0"/>
              </a:rPr>
              <a:t>Gefühl</a:t>
            </a:r>
            <a:r>
              <a:rPr lang="en-US" dirty="0">
                <a:latin typeface="TheSans UHH" panose="020B0502050302020203" pitchFamily="34" charset="0"/>
              </a:rPr>
              <a:t> der </a:t>
            </a:r>
            <a:r>
              <a:rPr lang="en-US" dirty="0" err="1">
                <a:latin typeface="TheSans UHH" panose="020B0502050302020203" pitchFamily="34" charset="0"/>
              </a:rPr>
              <a:t>Informiertheit</a:t>
            </a:r>
            <a:r>
              <a:rPr lang="en-US" dirty="0">
                <a:latin typeface="TheSans UHH" panose="020B0502050302020203" pitchFamily="34" charset="0"/>
              </a:rPr>
              <a:t> 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65E52D8-F3DB-4F4D-98F0-C220D2AEE79B}"/>
              </a:ext>
            </a:extLst>
          </p:cNvPr>
          <p:cNvSpPr txBox="1"/>
          <p:nvPr/>
        </p:nvSpPr>
        <p:spPr>
          <a:xfrm>
            <a:off x="949654" y="6099585"/>
            <a:ext cx="1654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TheSans UHH" panose="020B0502050302020203" pitchFamily="34" charset="0"/>
              </a:rPr>
              <a:t>[Wieland &amp; </a:t>
            </a:r>
            <a:r>
              <a:rPr lang="de-DE" sz="1200" dirty="0" err="1">
                <a:latin typeface="TheSans UHH" panose="020B0502050302020203" pitchFamily="34" charset="0"/>
              </a:rPr>
              <a:t>KvK</a:t>
            </a:r>
            <a:r>
              <a:rPr lang="de-DE" sz="1200" dirty="0">
                <a:latin typeface="TheSans UHH" panose="020B0502050302020203" pitchFamily="34" charset="0"/>
              </a:rPr>
              <a:t> 2020]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7125624-5CD3-4959-AF05-D55087CB7F62}"/>
              </a:ext>
            </a:extLst>
          </p:cNvPr>
          <p:cNvSpPr/>
          <p:nvPr/>
        </p:nvSpPr>
        <p:spPr>
          <a:xfrm>
            <a:off x="949655" y="2674895"/>
            <a:ext cx="9959090" cy="1290771"/>
          </a:xfrm>
          <a:prstGeom prst="rect">
            <a:avLst/>
          </a:prstGeom>
          <a:noFill/>
          <a:ln w="317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 mit Abstand wichtigste Nutzungs- und Verarbeitungsform!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F62F2456-7F31-4D32-9603-01BED7997617}"/>
              </a:ext>
            </a:extLst>
          </p:cNvPr>
          <p:cNvSpPr/>
          <p:nvPr/>
        </p:nvSpPr>
        <p:spPr>
          <a:xfrm>
            <a:off x="5402899" y="5036025"/>
            <a:ext cx="5505846" cy="1363119"/>
          </a:xfrm>
          <a:prstGeom prst="rect">
            <a:avLst/>
          </a:prstGeom>
          <a:noFill/>
          <a:ln w="317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 aber: klicken kein Garant für systematische Verarbeitung [Wieland 2023]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E877C9C6-F95C-4745-9720-B42826CE5EFB}"/>
              </a:ext>
            </a:extLst>
          </p:cNvPr>
          <p:cNvSpPr/>
          <p:nvPr/>
        </p:nvSpPr>
        <p:spPr>
          <a:xfrm>
            <a:off x="11189253" y="264111"/>
            <a:ext cx="633892" cy="633892"/>
          </a:xfrm>
          <a:prstGeom prst="ellipse">
            <a:avLst/>
          </a:prstGeom>
          <a:solidFill>
            <a:srgbClr val="9BBB59">
              <a:hueOff val="5625132"/>
              <a:satOff val="-8440"/>
              <a:lumOff val="-1373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72000" tIns="60960" rIns="60960" bIns="60960" numCol="1" spcCol="127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heSans UHH" panose="020B0502050302020203" pitchFamily="34" charset="0"/>
              </a:rPr>
              <a:t>2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CCDADDD9-6717-403B-853A-C326E6CAC8AC}"/>
              </a:ext>
            </a:extLst>
          </p:cNvPr>
          <p:cNvSpPr txBox="1"/>
          <p:nvPr/>
        </p:nvSpPr>
        <p:spPr>
          <a:xfrm>
            <a:off x="10733314" y="898003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heSans UHH" panose="020B0502050302020203" pitchFamily="34" charset="0"/>
              </a:rPr>
              <a:t>Auswahl</a:t>
            </a:r>
            <a:endParaRPr lang="en-US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9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5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609598" y="2520441"/>
            <a:ext cx="11440887" cy="328093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dirty="0" err="1"/>
              <a:t>generell</a:t>
            </a:r>
            <a:r>
              <a:rPr lang="en-US" dirty="0"/>
              <a:t>: </a:t>
            </a:r>
            <a:r>
              <a:rPr lang="en-US" dirty="0" err="1"/>
              <a:t>Informationsverarbeitung</a:t>
            </a:r>
            <a:r>
              <a:rPr lang="en-US" dirty="0"/>
              <a:t> </a:t>
            </a:r>
            <a:r>
              <a:rPr lang="en-US" dirty="0" err="1"/>
              <a:t>erfolgt</a:t>
            </a:r>
            <a:r>
              <a:rPr lang="en-US" dirty="0"/>
              <a:t> </a:t>
            </a:r>
            <a:r>
              <a:rPr lang="en-US" dirty="0" err="1"/>
              <a:t>überwiegend</a:t>
            </a:r>
            <a:r>
              <a:rPr lang="en-US" dirty="0"/>
              <a:t> </a:t>
            </a:r>
            <a:r>
              <a:rPr lang="en-US" dirty="0" err="1"/>
              <a:t>automatisiert</a:t>
            </a:r>
            <a:r>
              <a:rPr lang="en-US" dirty="0"/>
              <a:t>/</a:t>
            </a:r>
            <a:r>
              <a:rPr lang="en-US" dirty="0" err="1"/>
              <a:t>heuristisch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hohe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Anfälligkeit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für</a:t>
            </a:r>
            <a:r>
              <a:rPr lang="en-US" dirty="0">
                <a:sym typeface="Wingdings" panose="05000000000000000000" pitchFamily="2" charset="2"/>
              </a:rPr>
              <a:t> Manipulation </a:t>
            </a:r>
            <a:r>
              <a:rPr lang="en-US" dirty="0" err="1">
                <a:sym typeface="Wingdings" panose="05000000000000000000" pitchFamily="2" charset="2"/>
              </a:rPr>
              <a:t>durch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Emotionen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Bilder</a:t>
            </a: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Überschätzung</a:t>
            </a:r>
            <a:r>
              <a:rPr lang="en-US" dirty="0">
                <a:sym typeface="Wingdings" panose="05000000000000000000" pitchFamily="2" charset="2"/>
              </a:rPr>
              <a:t> der </a:t>
            </a:r>
            <a:r>
              <a:rPr lang="en-US" dirty="0" err="1">
                <a:sym typeface="Wingdings" panose="05000000000000000000" pitchFamily="2" charset="2"/>
              </a:rPr>
              <a:t>eigenen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Informiertheit</a:t>
            </a: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dirty="0" err="1">
                <a:sym typeface="Wingdings" panose="05000000000000000000" pitchFamily="2" charset="2"/>
              </a:rPr>
              <a:t>Systematische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Informationsverarbeitung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wahrscheinlicher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hohem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politischen</a:t>
            </a:r>
            <a:r>
              <a:rPr lang="en-US" dirty="0">
                <a:sym typeface="Wingdings" panose="05000000000000000000" pitchFamily="2" charset="2"/>
              </a:rPr>
              <a:t> Interesse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( </a:t>
            </a:r>
            <a:r>
              <a:rPr lang="en-US" dirty="0" err="1">
                <a:sym typeface="Wingdings" panose="05000000000000000000" pitchFamily="2" charset="2"/>
              </a:rPr>
              <a:t>Matthäus-Effekt</a:t>
            </a:r>
            <a:r>
              <a:rPr lang="en-US" dirty="0">
                <a:sym typeface="Wingdings" panose="05000000000000000000" pitchFamily="2" charset="2"/>
              </a:rPr>
              <a:t>!)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3"/>
          </p:nvPr>
        </p:nvSpPr>
        <p:spPr>
          <a:xfrm>
            <a:off x="609598" y="1742144"/>
            <a:ext cx="10185735" cy="778297"/>
          </a:xfrm>
        </p:spPr>
        <p:txBody>
          <a:bodyPr/>
          <a:lstStyle/>
          <a:p>
            <a:r>
              <a:rPr lang="en-US" dirty="0" err="1"/>
              <a:t>Informationsverarbeitung</a:t>
            </a:r>
            <a:r>
              <a:rPr lang="en-US" dirty="0"/>
              <a:t> in SNP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859365D-D78C-4775-8324-DF7BFE1FD610}"/>
              </a:ext>
            </a:extLst>
          </p:cNvPr>
          <p:cNvSpPr/>
          <p:nvPr/>
        </p:nvSpPr>
        <p:spPr>
          <a:xfrm>
            <a:off x="11189253" y="264111"/>
            <a:ext cx="633892" cy="633892"/>
          </a:xfrm>
          <a:prstGeom prst="ellipse">
            <a:avLst/>
          </a:prstGeom>
          <a:solidFill>
            <a:srgbClr val="9BBB59">
              <a:hueOff val="5625132"/>
              <a:satOff val="-8440"/>
              <a:lumOff val="-1373"/>
              <a:alphaOff val="0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72000" tIns="60960" rIns="60960" bIns="60960" numCol="1" spcCol="127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heSans UHH" panose="020B0502050302020203" pitchFamily="34" charset="0"/>
              </a:rPr>
              <a:t>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3C54DC0-34A1-4E5D-BEDD-07E506A0D0B1}"/>
              </a:ext>
            </a:extLst>
          </p:cNvPr>
          <p:cNvSpPr txBox="1"/>
          <p:nvPr/>
        </p:nvSpPr>
        <p:spPr>
          <a:xfrm>
            <a:off x="10733314" y="898003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heSans UHH" panose="020B0502050302020203" pitchFamily="34" charset="0"/>
              </a:rPr>
              <a:t>Auswahl</a:t>
            </a:r>
            <a:endParaRPr lang="en-US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63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0482222"/>
              </p:ext>
            </p:extLst>
          </p:nvPr>
        </p:nvGraphicFramePr>
        <p:xfrm>
          <a:off x="729345" y="2155371"/>
          <a:ext cx="10185600" cy="391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Verloren</a:t>
            </a:r>
            <a:r>
              <a:rPr lang="en-US" dirty="0"/>
              <a:t> in der </a:t>
            </a:r>
            <a:r>
              <a:rPr lang="en-US" dirty="0" err="1"/>
              <a:t>Flut</a:t>
            </a:r>
            <a:r>
              <a:rPr lang="en-US" dirty="0"/>
              <a:t> der Info-</a:t>
            </a:r>
            <a:r>
              <a:rPr lang="en-US" dirty="0" err="1"/>
              <a:t>Schnipsel</a:t>
            </a:r>
            <a:r>
              <a:rPr lang="en-US" dirty="0"/>
              <a:t>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08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695633" y="2576617"/>
            <a:ext cx="10940596" cy="3383379"/>
          </a:xfrm>
        </p:spPr>
        <p:txBody>
          <a:bodyPr/>
          <a:lstStyle/>
          <a:p>
            <a:pPr>
              <a:buFontTx/>
              <a:buChar char="-"/>
            </a:pPr>
            <a:r>
              <a:rPr lang="de-DE" i="1" dirty="0">
                <a:latin typeface="TheSans UHH" panose="020B0502050302020203" pitchFamily="34" charset="0"/>
                <a:sym typeface="Wingdings" panose="05000000000000000000" pitchFamily="2" charset="2"/>
              </a:rPr>
              <a:t>Plattformen</a:t>
            </a: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: </a:t>
            </a:r>
            <a:b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automatische Erkennung von Falschinformationen, nicht-authentischen Akteuren und Kampagnen?; Tools zur Warnung/Stärkung der Nutzenden</a:t>
            </a:r>
          </a:p>
          <a:p>
            <a:pPr>
              <a:buFontTx/>
              <a:buChar char="-"/>
            </a:pPr>
            <a:r>
              <a:rPr lang="de-DE" i="1" dirty="0">
                <a:latin typeface="TheSans UHH" panose="020B0502050302020203" pitchFamily="34" charset="0"/>
                <a:sym typeface="Wingdings" panose="05000000000000000000" pitchFamily="2" charset="2"/>
              </a:rPr>
              <a:t>Politik</a:t>
            </a: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: </a:t>
            </a:r>
            <a:b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Plattform-Regulierung; Gegenkampagnen und Aufklärung, aber auch (z.T. unbeabsichtigte) Verstärkung der Kampagnen</a:t>
            </a:r>
          </a:p>
          <a:p>
            <a:pPr>
              <a:buFontTx/>
              <a:buChar char="-"/>
            </a:pPr>
            <a:r>
              <a:rPr lang="de-DE" i="1" dirty="0">
                <a:latin typeface="TheSans UHH" panose="020B0502050302020203" pitchFamily="34" charset="0"/>
                <a:sym typeface="Wingdings" panose="05000000000000000000" pitchFamily="2" charset="2"/>
              </a:rPr>
              <a:t>Journalismus</a:t>
            </a: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: </a:t>
            </a:r>
            <a:b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Korrektur/Fakt-</a:t>
            </a:r>
            <a:r>
              <a:rPr lang="de-DE" dirty="0" err="1">
                <a:latin typeface="TheSans UHH" panose="020B0502050302020203" pitchFamily="34" charset="0"/>
                <a:sym typeface="Wingdings" panose="05000000000000000000" pitchFamily="2" charset="2"/>
              </a:rPr>
              <a:t>Checking</a:t>
            </a: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, Aufklärung; aber auch (z.T. unbeabsichtigte) Verstärkung der Kampagnen</a:t>
            </a:r>
          </a:p>
          <a:p>
            <a:endParaRPr lang="en-US" dirty="0">
              <a:latin typeface="TheSans UHH" panose="020B0502050302020203" pitchFamily="34" charset="0"/>
            </a:endParaRPr>
          </a:p>
          <a:p>
            <a:pPr>
              <a:buFont typeface="Wingdings" panose="05000000000000000000" pitchFamily="2" charset="2"/>
              <a:buChar char="à"/>
            </a:pPr>
            <a:endParaRPr lang="de-DE" dirty="0">
              <a:latin typeface="TheSans UHH" panose="020B0502050302020203" pitchFamily="34" charset="0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dirty="0">
              <a:latin typeface="TheSans UHH" panose="020B0502050302020203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587376" y="1774801"/>
            <a:ext cx="10940596" cy="778297"/>
          </a:xfrm>
        </p:spPr>
        <p:txBody>
          <a:bodyPr/>
          <a:lstStyle/>
          <a:p>
            <a:r>
              <a:rPr lang="en-US" dirty="0" err="1"/>
              <a:t>Zentrale</a:t>
            </a:r>
            <a:r>
              <a:rPr lang="en-US" dirty="0"/>
              <a:t> </a:t>
            </a:r>
            <a:r>
              <a:rPr lang="en-US" dirty="0" err="1"/>
              <a:t>Akteure</a:t>
            </a:r>
            <a:r>
              <a:rPr lang="en-US" dirty="0"/>
              <a:t> BEIM </a:t>
            </a:r>
            <a:r>
              <a:rPr lang="en-US" dirty="0" err="1"/>
              <a:t>VorGehen</a:t>
            </a:r>
            <a:r>
              <a:rPr lang="en-US" dirty="0"/>
              <a:t> </a:t>
            </a:r>
            <a:r>
              <a:rPr lang="en-US" dirty="0" err="1"/>
              <a:t>gegen</a:t>
            </a:r>
            <a:r>
              <a:rPr lang="en-US" dirty="0"/>
              <a:t> </a:t>
            </a:r>
            <a:r>
              <a:rPr lang="en-US" dirty="0" err="1"/>
              <a:t>politische</a:t>
            </a:r>
            <a:r>
              <a:rPr lang="en-US" dirty="0"/>
              <a:t> </a:t>
            </a:r>
            <a:r>
              <a:rPr lang="en-US" dirty="0" err="1"/>
              <a:t>Manipulationen</a:t>
            </a:r>
            <a:r>
              <a:rPr lang="en-US" dirty="0"/>
              <a:t> in SNP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11102171" y="264112"/>
            <a:ext cx="633892" cy="633892"/>
          </a:xfrm>
          <a:prstGeom prst="ellipse">
            <a:avLst/>
          </a:prstGeom>
          <a:solidFill>
            <a:srgbClr val="9BBB59">
              <a:hueOff val="11250264"/>
              <a:satOff val="-16880"/>
              <a:lumOff val="-2745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72000" tIns="60960" rIns="60960" bIns="60960" numCol="1" spcCol="1270" anchor="ctr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heSans UHH" panose="020B0502050302020203" pitchFamily="34" charset="0"/>
              </a:rPr>
              <a:t>3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657118" y="898004"/>
            <a:ext cx="152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heSans UHH" panose="020B0502050302020203" pitchFamily="34" charset="0"/>
              </a:rPr>
              <a:t>Gegen-strategien</a:t>
            </a:r>
            <a:endParaRPr lang="en-US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3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50">
            <a:extLst>
              <a:ext uri="{FF2B5EF4-FFF2-40B4-BE49-F238E27FC236}">
                <a16:creationId xmlns:a16="http://schemas.microsoft.com/office/drawing/2014/main" id="{A11D4220-5B11-4AF2-80D7-3C30AD19139F}"/>
              </a:ext>
            </a:extLst>
          </p:cNvPr>
          <p:cNvSpPr/>
          <p:nvPr/>
        </p:nvSpPr>
        <p:spPr>
          <a:xfrm>
            <a:off x="1524001" y="6385279"/>
            <a:ext cx="9143999" cy="57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566057" y="1774801"/>
            <a:ext cx="11506199" cy="778297"/>
          </a:xfrm>
        </p:spPr>
        <p:txBody>
          <a:bodyPr/>
          <a:lstStyle/>
          <a:p>
            <a:r>
              <a:rPr lang="en-US" dirty="0" err="1"/>
              <a:t>Strategien</a:t>
            </a:r>
            <a:r>
              <a:rPr lang="en-US" dirty="0"/>
              <a:t> </a:t>
            </a:r>
            <a:r>
              <a:rPr lang="en-US" dirty="0" err="1"/>
              <a:t>gegen</a:t>
            </a:r>
            <a:r>
              <a:rPr lang="en-US" dirty="0"/>
              <a:t> </a:t>
            </a:r>
            <a:r>
              <a:rPr lang="en-US" dirty="0" err="1"/>
              <a:t>politische</a:t>
            </a:r>
            <a:r>
              <a:rPr lang="en-US" dirty="0"/>
              <a:t> </a:t>
            </a:r>
            <a:r>
              <a:rPr lang="en-US" dirty="0" err="1"/>
              <a:t>Manipulationen</a:t>
            </a:r>
            <a:r>
              <a:rPr lang="en-US" dirty="0"/>
              <a:t> in SNP </a:t>
            </a:r>
            <a:r>
              <a:rPr lang="en-US" sz="2000" dirty="0"/>
              <a:t>(</a:t>
            </a:r>
            <a:r>
              <a:rPr lang="de-DE" sz="2000" dirty="0" err="1"/>
              <a:t>Kozyreva</a:t>
            </a:r>
            <a:r>
              <a:rPr lang="en-US" sz="2000" dirty="0"/>
              <a:t> et al. 2022)</a:t>
            </a:r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883E384-3E33-43D3-9726-95367374C5DD}"/>
              </a:ext>
            </a:extLst>
          </p:cNvPr>
          <p:cNvSpPr txBox="1"/>
          <p:nvPr/>
        </p:nvSpPr>
        <p:spPr>
          <a:xfrm>
            <a:off x="5742970" y="5143531"/>
            <a:ext cx="1075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b="1" dirty="0">
                <a:solidFill>
                  <a:srgbClr val="0092D2"/>
                </a:solidFill>
                <a:latin typeface="TheSans UHH" panose="020B0502050302020203" pitchFamily="34" charset="0"/>
              </a:rPr>
              <a:t>Boosts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2BDC84E-5D66-4A01-8CDF-7B287299CDBB}"/>
              </a:ext>
            </a:extLst>
          </p:cNvPr>
          <p:cNvSpPr txBox="1"/>
          <p:nvPr/>
        </p:nvSpPr>
        <p:spPr>
          <a:xfrm>
            <a:off x="5807008" y="3575703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solidFill>
                  <a:srgbClr val="0092D2"/>
                </a:solidFill>
                <a:latin typeface="TheSans UHH" panose="020B0502050302020203" pitchFamily="34" charset="0"/>
              </a:rPr>
              <a:t>Nudges</a:t>
            </a:r>
            <a:endParaRPr lang="de-DE" sz="2400" b="1" dirty="0">
              <a:solidFill>
                <a:srgbClr val="0092D2"/>
              </a:solidFill>
              <a:latin typeface="TheSans UHH" panose="020B0502050302020203" pitchFamily="34" charset="0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2460EEB-6924-49B4-A5FC-86CCDBC520BA}"/>
              </a:ext>
            </a:extLst>
          </p:cNvPr>
          <p:cNvCxnSpPr/>
          <p:nvPr/>
        </p:nvCxnSpPr>
        <p:spPr>
          <a:xfrm>
            <a:off x="5043788" y="2714096"/>
            <a:ext cx="936991" cy="1679122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E17F2EA4-D8A0-4A37-B7CE-D05B8CEAE15A}"/>
              </a:ext>
            </a:extLst>
          </p:cNvPr>
          <p:cNvSpPr/>
          <p:nvPr/>
        </p:nvSpPr>
        <p:spPr>
          <a:xfrm>
            <a:off x="3545676" y="2183709"/>
            <a:ext cx="4898837" cy="4632869"/>
          </a:xfrm>
          <a:prstGeom prst="ellipse">
            <a:avLst/>
          </a:prstGeom>
          <a:noFill/>
          <a:ln>
            <a:solidFill>
              <a:srgbClr val="0092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06791A63-E9A1-4165-AE97-BE89FB9D2AC1}"/>
              </a:ext>
            </a:extLst>
          </p:cNvPr>
          <p:cNvCxnSpPr>
            <a:cxnSpLocks/>
          </p:cNvCxnSpPr>
          <p:nvPr/>
        </p:nvCxnSpPr>
        <p:spPr>
          <a:xfrm>
            <a:off x="5032603" y="2377777"/>
            <a:ext cx="1003037" cy="2160875"/>
          </a:xfrm>
          <a:prstGeom prst="line">
            <a:avLst/>
          </a:prstGeom>
          <a:ln w="22225"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7718FFB0-B1F1-461F-B7B5-842DF9220D30}"/>
              </a:ext>
            </a:extLst>
          </p:cNvPr>
          <p:cNvCxnSpPr>
            <a:cxnSpLocks/>
            <a:endCxn id="2" idx="6"/>
          </p:cNvCxnSpPr>
          <p:nvPr/>
        </p:nvCxnSpPr>
        <p:spPr>
          <a:xfrm flipV="1">
            <a:off x="6035640" y="4500143"/>
            <a:ext cx="2408873" cy="14622"/>
          </a:xfrm>
          <a:prstGeom prst="line">
            <a:avLst/>
          </a:prstGeom>
          <a:ln w="22225"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52BCEF68-48D2-41BD-A454-826C3C752EFC}"/>
              </a:ext>
            </a:extLst>
          </p:cNvPr>
          <p:cNvCxnSpPr>
            <a:cxnSpLocks/>
            <a:stCxn id="2" idx="3"/>
            <a:endCxn id="50" idx="3"/>
          </p:cNvCxnSpPr>
          <p:nvPr/>
        </p:nvCxnSpPr>
        <p:spPr>
          <a:xfrm flipV="1">
            <a:off x="4263094" y="4468127"/>
            <a:ext cx="1804735" cy="1669982"/>
          </a:xfrm>
          <a:prstGeom prst="line">
            <a:avLst/>
          </a:prstGeom>
          <a:ln w="22225"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277A3F4E-EBA0-4634-8BF6-7CAFAF261903}"/>
              </a:ext>
            </a:extLst>
          </p:cNvPr>
          <p:cNvSpPr txBox="1"/>
          <p:nvPr/>
        </p:nvSpPr>
        <p:spPr>
          <a:xfrm>
            <a:off x="4315426" y="4237295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b="1" dirty="0" err="1">
                <a:solidFill>
                  <a:srgbClr val="0092D2"/>
                </a:solidFill>
                <a:latin typeface="TheSans UHH" panose="020B0502050302020203" pitchFamily="34" charset="0"/>
              </a:rPr>
              <a:t>Refutations</a:t>
            </a:r>
            <a:endParaRPr lang="de-DE" sz="2400" b="1" dirty="0">
              <a:solidFill>
                <a:srgbClr val="0092D2"/>
              </a:solidFill>
              <a:latin typeface="TheSans UHH" panose="020B0502050302020203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4AF0E83-6558-448B-B04A-A496CB4D7D93}"/>
              </a:ext>
            </a:extLst>
          </p:cNvPr>
          <p:cNvSpPr/>
          <p:nvPr/>
        </p:nvSpPr>
        <p:spPr>
          <a:xfrm>
            <a:off x="11102171" y="264111"/>
            <a:ext cx="633892" cy="633892"/>
          </a:xfrm>
          <a:prstGeom prst="ellipse">
            <a:avLst/>
          </a:prstGeom>
          <a:solidFill>
            <a:srgbClr val="9BBB59">
              <a:hueOff val="11250264"/>
              <a:satOff val="-16880"/>
              <a:lumOff val="-2745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72000" tIns="60960" rIns="60960" bIns="60960" numCol="1" spcCol="1270" anchor="ctr" anchorCtr="0">
            <a:noAutofit/>
          </a:bodyPr>
          <a:lstStyle/>
          <a:p>
            <a:r>
              <a:rPr lang="en-US" sz="3600">
                <a:solidFill>
                  <a:schemeClr val="bg1"/>
                </a:solidFill>
                <a:latin typeface="TheSans UHH" panose="020B0502050302020203" pitchFamily="34" charset="0"/>
              </a:rPr>
              <a:t>3</a:t>
            </a:r>
            <a:endParaRPr lang="en-US" sz="3600" dirty="0">
              <a:solidFill>
                <a:schemeClr val="bg1"/>
              </a:solidFill>
              <a:latin typeface="TheSans UHH" panose="020B0502050302020203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7E7F901-9581-4A8E-B34D-78D7E52F63C7}"/>
              </a:ext>
            </a:extLst>
          </p:cNvPr>
          <p:cNvSpPr txBox="1"/>
          <p:nvPr/>
        </p:nvSpPr>
        <p:spPr>
          <a:xfrm>
            <a:off x="10657118" y="898004"/>
            <a:ext cx="152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heSans UHH" panose="020B0502050302020203" pitchFamily="34" charset="0"/>
              </a:rPr>
              <a:t>Gegen-strategien</a:t>
            </a:r>
            <a:endParaRPr lang="en-US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8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2381782"/>
              </p:ext>
            </p:extLst>
          </p:nvPr>
        </p:nvGraphicFramePr>
        <p:xfrm>
          <a:off x="729345" y="2155371"/>
          <a:ext cx="10185600" cy="391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Verloren</a:t>
            </a:r>
            <a:r>
              <a:rPr lang="en-US" dirty="0"/>
              <a:t> in der </a:t>
            </a:r>
            <a:r>
              <a:rPr lang="en-US" dirty="0" err="1"/>
              <a:t>Flut</a:t>
            </a:r>
            <a:r>
              <a:rPr lang="en-US" dirty="0"/>
              <a:t> der Info-</a:t>
            </a:r>
            <a:r>
              <a:rPr lang="en-US" dirty="0" err="1"/>
              <a:t>Schnipsel</a:t>
            </a:r>
            <a:r>
              <a:rPr lang="en-US" dirty="0"/>
              <a:t>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72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50">
            <a:extLst>
              <a:ext uri="{FF2B5EF4-FFF2-40B4-BE49-F238E27FC236}">
                <a16:creationId xmlns:a16="http://schemas.microsoft.com/office/drawing/2014/main" id="{A11D4220-5B11-4AF2-80D7-3C30AD19139F}"/>
              </a:ext>
            </a:extLst>
          </p:cNvPr>
          <p:cNvSpPr/>
          <p:nvPr/>
        </p:nvSpPr>
        <p:spPr>
          <a:xfrm>
            <a:off x="1524001" y="6385279"/>
            <a:ext cx="9309369" cy="57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587375" y="1774801"/>
            <a:ext cx="11148687" cy="778297"/>
          </a:xfrm>
        </p:spPr>
        <p:txBody>
          <a:bodyPr/>
          <a:lstStyle/>
          <a:p>
            <a:r>
              <a:rPr lang="en-US" dirty="0" err="1"/>
              <a:t>Strategien</a:t>
            </a:r>
            <a:r>
              <a:rPr lang="en-US" dirty="0"/>
              <a:t> </a:t>
            </a:r>
            <a:r>
              <a:rPr lang="en-US" dirty="0" err="1"/>
              <a:t>gegen</a:t>
            </a:r>
            <a:r>
              <a:rPr lang="en-US" dirty="0"/>
              <a:t> </a:t>
            </a:r>
            <a:r>
              <a:rPr lang="en-US" dirty="0" err="1"/>
              <a:t>politische</a:t>
            </a:r>
            <a:r>
              <a:rPr lang="en-US" dirty="0"/>
              <a:t> </a:t>
            </a:r>
            <a:r>
              <a:rPr lang="en-US" dirty="0" err="1"/>
              <a:t>Manipulationen</a:t>
            </a:r>
            <a:r>
              <a:rPr lang="en-US" dirty="0"/>
              <a:t> in SNP </a:t>
            </a:r>
            <a:r>
              <a:rPr lang="en-US" sz="2000" dirty="0"/>
              <a:t>(</a:t>
            </a:r>
            <a:r>
              <a:rPr lang="de-DE" sz="2000" dirty="0" err="1"/>
              <a:t>Kozyreva</a:t>
            </a:r>
            <a:r>
              <a:rPr lang="en-US" sz="2000" dirty="0"/>
              <a:t> et al. 2022)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51F6A6-4BF0-4FDA-8226-709251FE44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28" y="2303996"/>
            <a:ext cx="832892" cy="7961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E666581-DE41-41BA-A133-10D352BA60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57" y="2591324"/>
            <a:ext cx="832894" cy="7961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CEB33B8-5FB5-413C-AA31-5798EDAEAA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38" y="3562358"/>
            <a:ext cx="832893" cy="79619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883E384-3E33-43D3-9726-95367374C5DD}"/>
              </a:ext>
            </a:extLst>
          </p:cNvPr>
          <p:cNvSpPr txBox="1"/>
          <p:nvPr/>
        </p:nvSpPr>
        <p:spPr>
          <a:xfrm>
            <a:off x="5742970" y="5143531"/>
            <a:ext cx="1075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b="1" dirty="0">
                <a:solidFill>
                  <a:srgbClr val="0092D2"/>
                </a:solidFill>
                <a:latin typeface="TheSans UHH" panose="020B0502050302020203" pitchFamily="34" charset="0"/>
              </a:rPr>
              <a:t>Boosts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2BDC84E-5D66-4A01-8CDF-7B287299CDBB}"/>
              </a:ext>
            </a:extLst>
          </p:cNvPr>
          <p:cNvSpPr txBox="1"/>
          <p:nvPr/>
        </p:nvSpPr>
        <p:spPr>
          <a:xfrm>
            <a:off x="5807008" y="3575703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solidFill>
                  <a:srgbClr val="0092D2"/>
                </a:solidFill>
                <a:latin typeface="TheSans UHH" panose="020B0502050302020203" pitchFamily="34" charset="0"/>
              </a:rPr>
              <a:t>Nudges</a:t>
            </a:r>
            <a:endParaRPr lang="de-DE" sz="2400" b="1" dirty="0">
              <a:solidFill>
                <a:srgbClr val="0092D2"/>
              </a:solidFill>
              <a:latin typeface="TheSans UHH" panose="020B0502050302020203" pitchFamily="34" charset="0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2460EEB-6924-49B4-A5FC-86CCDBC520BA}"/>
              </a:ext>
            </a:extLst>
          </p:cNvPr>
          <p:cNvCxnSpPr/>
          <p:nvPr/>
        </p:nvCxnSpPr>
        <p:spPr>
          <a:xfrm>
            <a:off x="5043788" y="2714096"/>
            <a:ext cx="936991" cy="1679122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E17F2EA4-D8A0-4A37-B7CE-D05B8CEAE15A}"/>
              </a:ext>
            </a:extLst>
          </p:cNvPr>
          <p:cNvSpPr/>
          <p:nvPr/>
        </p:nvSpPr>
        <p:spPr>
          <a:xfrm>
            <a:off x="3545676" y="2183709"/>
            <a:ext cx="4898837" cy="4632869"/>
          </a:xfrm>
          <a:prstGeom prst="ellipse">
            <a:avLst/>
          </a:prstGeom>
          <a:noFill/>
          <a:ln>
            <a:solidFill>
              <a:srgbClr val="0092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06791A63-E9A1-4165-AE97-BE89FB9D2AC1}"/>
              </a:ext>
            </a:extLst>
          </p:cNvPr>
          <p:cNvCxnSpPr>
            <a:cxnSpLocks/>
          </p:cNvCxnSpPr>
          <p:nvPr/>
        </p:nvCxnSpPr>
        <p:spPr>
          <a:xfrm>
            <a:off x="5032603" y="2377777"/>
            <a:ext cx="1003037" cy="2160875"/>
          </a:xfrm>
          <a:prstGeom prst="line">
            <a:avLst/>
          </a:prstGeom>
          <a:ln w="22225"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7718FFB0-B1F1-461F-B7B5-842DF9220D30}"/>
              </a:ext>
            </a:extLst>
          </p:cNvPr>
          <p:cNvCxnSpPr>
            <a:cxnSpLocks/>
            <a:endCxn id="2" idx="6"/>
          </p:cNvCxnSpPr>
          <p:nvPr/>
        </p:nvCxnSpPr>
        <p:spPr>
          <a:xfrm flipV="1">
            <a:off x="6035640" y="4500143"/>
            <a:ext cx="2408873" cy="14622"/>
          </a:xfrm>
          <a:prstGeom prst="line">
            <a:avLst/>
          </a:prstGeom>
          <a:ln w="22225"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52BCEF68-48D2-41BD-A454-826C3C752EFC}"/>
              </a:ext>
            </a:extLst>
          </p:cNvPr>
          <p:cNvCxnSpPr>
            <a:cxnSpLocks/>
            <a:stCxn id="2" idx="3"/>
            <a:endCxn id="50" idx="3"/>
          </p:cNvCxnSpPr>
          <p:nvPr/>
        </p:nvCxnSpPr>
        <p:spPr>
          <a:xfrm flipV="1">
            <a:off x="4263094" y="4468127"/>
            <a:ext cx="1804735" cy="1669982"/>
          </a:xfrm>
          <a:prstGeom prst="line">
            <a:avLst/>
          </a:prstGeom>
          <a:ln w="22225"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277A3F4E-EBA0-4634-8BF6-7CAFAF261903}"/>
              </a:ext>
            </a:extLst>
          </p:cNvPr>
          <p:cNvSpPr txBox="1"/>
          <p:nvPr/>
        </p:nvSpPr>
        <p:spPr>
          <a:xfrm>
            <a:off x="4315426" y="4237295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b="1" dirty="0" err="1">
                <a:solidFill>
                  <a:srgbClr val="0092D2"/>
                </a:solidFill>
                <a:latin typeface="TheSans UHH" panose="020B0502050302020203" pitchFamily="34" charset="0"/>
              </a:rPr>
              <a:t>Refutations</a:t>
            </a:r>
            <a:endParaRPr lang="de-DE" sz="2400" b="1" dirty="0">
              <a:solidFill>
                <a:srgbClr val="0092D2"/>
              </a:solidFill>
              <a:latin typeface="TheSans UHH" panose="020B0502050302020203" pitchFamily="34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D80F8D17-486D-480F-8391-290073152C8E}"/>
              </a:ext>
            </a:extLst>
          </p:cNvPr>
          <p:cNvSpPr txBox="1"/>
          <p:nvPr/>
        </p:nvSpPr>
        <p:spPr>
          <a:xfrm>
            <a:off x="5411000" y="304939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heSans UHH" panose="020B0502050302020203" pitchFamily="34" charset="0"/>
              </a:rPr>
              <a:t>Genauigkeit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FBF43A4C-6031-422A-BEF9-225F33F93CE9}"/>
              </a:ext>
            </a:extLst>
          </p:cNvPr>
          <p:cNvSpPr txBox="1"/>
          <p:nvPr/>
        </p:nvSpPr>
        <p:spPr>
          <a:xfrm>
            <a:off x="6764625" y="3327552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heSans UHH" panose="020B0502050302020203" pitchFamily="34" charset="0"/>
              </a:rPr>
              <a:t>Friktion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03C1A643-3AF3-4B5F-AAD4-651EE89ECE3E}"/>
              </a:ext>
            </a:extLst>
          </p:cNvPr>
          <p:cNvSpPr txBox="1"/>
          <p:nvPr/>
        </p:nvSpPr>
        <p:spPr>
          <a:xfrm>
            <a:off x="6670807" y="3904809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heSans UHH" panose="020B0502050302020203" pitchFamily="34" charset="0"/>
              </a:rPr>
              <a:t>soziale </a:t>
            </a:r>
            <a:br>
              <a:rPr lang="de-DE" dirty="0">
                <a:latin typeface="TheSans UHH" panose="020B0502050302020203" pitchFamily="34" charset="0"/>
              </a:rPr>
            </a:br>
            <a:r>
              <a:rPr lang="de-DE" dirty="0">
                <a:latin typeface="TheSans UHH" panose="020B0502050302020203" pitchFamily="34" charset="0"/>
              </a:rPr>
              <a:t>Normen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BB4E77C-ADAB-4D57-B536-DFFD6D4E5CC5}"/>
              </a:ext>
            </a:extLst>
          </p:cNvPr>
          <p:cNvSpPr txBox="1"/>
          <p:nvPr/>
        </p:nvSpPr>
        <p:spPr>
          <a:xfrm>
            <a:off x="7906431" y="2375374"/>
            <a:ext cx="445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  <a:t>vor allem auf den SNP</a:t>
            </a:r>
            <a:b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  <a:t>ggf. auch für Kommentar-</a:t>
            </a:r>
            <a:b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sz="2400" dirty="0" err="1">
                <a:latin typeface="TheSans UHH" panose="020B0502050302020203" pitchFamily="34" charset="0"/>
                <a:sym typeface="Wingdings" panose="05000000000000000000" pitchFamily="2" charset="2"/>
              </a:rPr>
              <a:t>bereiche</a:t>
            </a:r>
            <a: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  <a:t>/Webseiten</a:t>
            </a:r>
            <a:endParaRPr lang="de-DE" sz="2400" dirty="0">
              <a:latin typeface="TheSans UHH" panose="020B0502050302020203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0354484-5DA8-4930-AD75-6CAD9780B5F0}"/>
              </a:ext>
            </a:extLst>
          </p:cNvPr>
          <p:cNvSpPr/>
          <p:nvPr/>
        </p:nvSpPr>
        <p:spPr>
          <a:xfrm>
            <a:off x="11102171" y="264112"/>
            <a:ext cx="633892" cy="633892"/>
          </a:xfrm>
          <a:prstGeom prst="ellipse">
            <a:avLst/>
          </a:prstGeom>
          <a:solidFill>
            <a:srgbClr val="9BBB59">
              <a:hueOff val="11250264"/>
              <a:satOff val="-16880"/>
              <a:lumOff val="-2745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72000" tIns="60960" rIns="60960" bIns="60960" numCol="1" spcCol="1270" anchor="ctr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heSans UHH" panose="020B0502050302020203" pitchFamily="34" charset="0"/>
              </a:rPr>
              <a:t>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AF3C680-6AB8-45CD-8EFB-6995424ED970}"/>
              </a:ext>
            </a:extLst>
          </p:cNvPr>
          <p:cNvSpPr txBox="1"/>
          <p:nvPr/>
        </p:nvSpPr>
        <p:spPr>
          <a:xfrm>
            <a:off x="10657118" y="898004"/>
            <a:ext cx="152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heSans UHH" panose="020B0502050302020203" pitchFamily="34" charset="0"/>
              </a:rPr>
              <a:t>Gegen-strategien</a:t>
            </a:r>
            <a:endParaRPr lang="en-US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50">
            <a:extLst>
              <a:ext uri="{FF2B5EF4-FFF2-40B4-BE49-F238E27FC236}">
                <a16:creationId xmlns:a16="http://schemas.microsoft.com/office/drawing/2014/main" id="{A11D4220-5B11-4AF2-80D7-3C30AD19139F}"/>
              </a:ext>
            </a:extLst>
          </p:cNvPr>
          <p:cNvSpPr/>
          <p:nvPr/>
        </p:nvSpPr>
        <p:spPr>
          <a:xfrm>
            <a:off x="1524001" y="6385279"/>
            <a:ext cx="9299642" cy="57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587375" y="1774801"/>
            <a:ext cx="11148688" cy="778297"/>
          </a:xfrm>
        </p:spPr>
        <p:txBody>
          <a:bodyPr/>
          <a:lstStyle/>
          <a:p>
            <a:r>
              <a:rPr lang="en-US" dirty="0" err="1"/>
              <a:t>Strategien</a:t>
            </a:r>
            <a:r>
              <a:rPr lang="en-US" dirty="0"/>
              <a:t> </a:t>
            </a:r>
            <a:r>
              <a:rPr lang="en-US" dirty="0" err="1"/>
              <a:t>gegen</a:t>
            </a:r>
            <a:r>
              <a:rPr lang="en-US" dirty="0"/>
              <a:t> </a:t>
            </a:r>
            <a:r>
              <a:rPr lang="en-US" dirty="0" err="1"/>
              <a:t>politische</a:t>
            </a:r>
            <a:r>
              <a:rPr lang="en-US" dirty="0"/>
              <a:t> </a:t>
            </a:r>
            <a:r>
              <a:rPr lang="en-US" dirty="0" err="1"/>
              <a:t>Manipulationen</a:t>
            </a:r>
            <a:r>
              <a:rPr lang="en-US" dirty="0"/>
              <a:t> in SNP </a:t>
            </a:r>
            <a:r>
              <a:rPr lang="en-US" sz="2000" dirty="0"/>
              <a:t>(</a:t>
            </a:r>
            <a:r>
              <a:rPr lang="de-DE" sz="2000" dirty="0" err="1"/>
              <a:t>Kozyreva</a:t>
            </a:r>
            <a:r>
              <a:rPr lang="en-US" sz="2000" dirty="0"/>
              <a:t> et al. 2022)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51F6A6-4BF0-4FDA-8226-709251FE44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28" y="2303996"/>
            <a:ext cx="832892" cy="7961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E666581-DE41-41BA-A133-10D352BA60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57" y="2591324"/>
            <a:ext cx="832894" cy="7961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CEB33B8-5FB5-413C-AA31-5798EDAEAA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38" y="3562358"/>
            <a:ext cx="832893" cy="79619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883E384-3E33-43D3-9726-95367374C5DD}"/>
              </a:ext>
            </a:extLst>
          </p:cNvPr>
          <p:cNvSpPr txBox="1"/>
          <p:nvPr/>
        </p:nvSpPr>
        <p:spPr>
          <a:xfrm>
            <a:off x="5742970" y="5143531"/>
            <a:ext cx="1075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b="1" dirty="0">
                <a:solidFill>
                  <a:srgbClr val="0092D2"/>
                </a:solidFill>
                <a:latin typeface="TheSans UHH" panose="020B0502050302020203" pitchFamily="34" charset="0"/>
              </a:rPr>
              <a:t>Boosts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2BDC84E-5D66-4A01-8CDF-7B287299CDBB}"/>
              </a:ext>
            </a:extLst>
          </p:cNvPr>
          <p:cNvSpPr txBox="1"/>
          <p:nvPr/>
        </p:nvSpPr>
        <p:spPr>
          <a:xfrm>
            <a:off x="5807008" y="3575703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solidFill>
                  <a:srgbClr val="0092D2"/>
                </a:solidFill>
                <a:latin typeface="TheSans UHH" panose="020B0502050302020203" pitchFamily="34" charset="0"/>
              </a:rPr>
              <a:t>Nudges</a:t>
            </a:r>
            <a:endParaRPr lang="de-DE" sz="2400" b="1" dirty="0">
              <a:solidFill>
                <a:srgbClr val="0092D2"/>
              </a:solidFill>
              <a:latin typeface="TheSans UHH" panose="020B0502050302020203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B631D47-854B-4DFB-9531-8062EDE91D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72" y="4720370"/>
            <a:ext cx="832893" cy="79619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F3A6B0D-A610-47FD-85BA-D5CF50BD84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14" y="5738168"/>
            <a:ext cx="832893" cy="79619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7038A4D-81A9-40A0-945E-F66D521994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52" y="5847089"/>
            <a:ext cx="831600" cy="794960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2460EEB-6924-49B4-A5FC-86CCDBC520BA}"/>
              </a:ext>
            </a:extLst>
          </p:cNvPr>
          <p:cNvCxnSpPr/>
          <p:nvPr/>
        </p:nvCxnSpPr>
        <p:spPr>
          <a:xfrm>
            <a:off x="5043788" y="2714096"/>
            <a:ext cx="936991" cy="1679122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E17F2EA4-D8A0-4A37-B7CE-D05B8CEAE15A}"/>
              </a:ext>
            </a:extLst>
          </p:cNvPr>
          <p:cNvSpPr/>
          <p:nvPr/>
        </p:nvSpPr>
        <p:spPr>
          <a:xfrm>
            <a:off x="3545676" y="2183709"/>
            <a:ext cx="4898837" cy="4632869"/>
          </a:xfrm>
          <a:prstGeom prst="ellipse">
            <a:avLst/>
          </a:prstGeom>
          <a:noFill/>
          <a:ln>
            <a:solidFill>
              <a:srgbClr val="0092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06791A63-E9A1-4165-AE97-BE89FB9D2AC1}"/>
              </a:ext>
            </a:extLst>
          </p:cNvPr>
          <p:cNvCxnSpPr>
            <a:cxnSpLocks/>
          </p:cNvCxnSpPr>
          <p:nvPr/>
        </p:nvCxnSpPr>
        <p:spPr>
          <a:xfrm>
            <a:off x="5032603" y="2377777"/>
            <a:ext cx="1003037" cy="2160875"/>
          </a:xfrm>
          <a:prstGeom prst="line">
            <a:avLst/>
          </a:prstGeom>
          <a:ln w="22225"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7718FFB0-B1F1-461F-B7B5-842DF9220D30}"/>
              </a:ext>
            </a:extLst>
          </p:cNvPr>
          <p:cNvCxnSpPr>
            <a:cxnSpLocks/>
            <a:endCxn id="2" idx="6"/>
          </p:cNvCxnSpPr>
          <p:nvPr/>
        </p:nvCxnSpPr>
        <p:spPr>
          <a:xfrm flipV="1">
            <a:off x="6035640" y="4500143"/>
            <a:ext cx="2408873" cy="14622"/>
          </a:xfrm>
          <a:prstGeom prst="line">
            <a:avLst/>
          </a:prstGeom>
          <a:ln w="22225"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52BCEF68-48D2-41BD-A454-826C3C752EFC}"/>
              </a:ext>
            </a:extLst>
          </p:cNvPr>
          <p:cNvCxnSpPr>
            <a:cxnSpLocks/>
            <a:stCxn id="2" idx="3"/>
            <a:endCxn id="50" idx="3"/>
          </p:cNvCxnSpPr>
          <p:nvPr/>
        </p:nvCxnSpPr>
        <p:spPr>
          <a:xfrm flipV="1">
            <a:off x="4263094" y="4468127"/>
            <a:ext cx="1804735" cy="1669982"/>
          </a:xfrm>
          <a:prstGeom prst="line">
            <a:avLst/>
          </a:prstGeom>
          <a:ln w="22225">
            <a:solidFill>
              <a:srgbClr val="0092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277A3F4E-EBA0-4634-8BF6-7CAFAF261903}"/>
              </a:ext>
            </a:extLst>
          </p:cNvPr>
          <p:cNvSpPr txBox="1"/>
          <p:nvPr/>
        </p:nvSpPr>
        <p:spPr>
          <a:xfrm>
            <a:off x="4315426" y="4237295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b="1" dirty="0" err="1">
                <a:solidFill>
                  <a:srgbClr val="0092D2"/>
                </a:solidFill>
                <a:latin typeface="TheSans UHH" panose="020B0502050302020203" pitchFamily="34" charset="0"/>
              </a:rPr>
              <a:t>Refutations</a:t>
            </a:r>
            <a:endParaRPr lang="de-DE" sz="2400" b="1" dirty="0">
              <a:solidFill>
                <a:srgbClr val="0092D2"/>
              </a:solidFill>
              <a:latin typeface="TheSans UHH" panose="020B0502050302020203" pitchFamily="34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D80F8D17-486D-480F-8391-290073152C8E}"/>
              </a:ext>
            </a:extLst>
          </p:cNvPr>
          <p:cNvSpPr txBox="1"/>
          <p:nvPr/>
        </p:nvSpPr>
        <p:spPr>
          <a:xfrm>
            <a:off x="5411000" y="304939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heSans UHH" panose="020B0502050302020203" pitchFamily="34" charset="0"/>
              </a:rPr>
              <a:t>Genauigkeit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FBF43A4C-6031-422A-BEF9-225F33F93CE9}"/>
              </a:ext>
            </a:extLst>
          </p:cNvPr>
          <p:cNvSpPr txBox="1"/>
          <p:nvPr/>
        </p:nvSpPr>
        <p:spPr>
          <a:xfrm>
            <a:off x="6764625" y="3327552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heSans UHH" panose="020B0502050302020203" pitchFamily="34" charset="0"/>
              </a:rPr>
              <a:t>Friktion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03C1A643-3AF3-4B5F-AAD4-651EE89ECE3E}"/>
              </a:ext>
            </a:extLst>
          </p:cNvPr>
          <p:cNvSpPr txBox="1"/>
          <p:nvPr/>
        </p:nvSpPr>
        <p:spPr>
          <a:xfrm>
            <a:off x="6670807" y="3904809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heSans UHH" panose="020B0502050302020203" pitchFamily="34" charset="0"/>
              </a:rPr>
              <a:t>soziale </a:t>
            </a:r>
            <a:br>
              <a:rPr lang="de-DE" dirty="0">
                <a:latin typeface="TheSans UHH" panose="020B0502050302020203" pitchFamily="34" charset="0"/>
              </a:rPr>
            </a:br>
            <a:r>
              <a:rPr lang="de-DE" dirty="0">
                <a:latin typeface="TheSans UHH" panose="020B0502050302020203" pitchFamily="34" charset="0"/>
              </a:rPr>
              <a:t>Normen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C2ACBB4A-9C9F-4B14-A713-6EA715617B48}"/>
              </a:ext>
            </a:extLst>
          </p:cNvPr>
          <p:cNvSpPr txBox="1"/>
          <p:nvPr/>
        </p:nvSpPr>
        <p:spPr>
          <a:xfrm>
            <a:off x="6093114" y="4541044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latin typeface="TheSans UHH" panose="020B0502050302020203" pitchFamily="34" charset="0"/>
              </a:rPr>
              <a:t>Medien-</a:t>
            </a:r>
            <a:br>
              <a:rPr lang="de-DE" dirty="0">
                <a:latin typeface="TheSans UHH" panose="020B0502050302020203" pitchFamily="34" charset="0"/>
              </a:rPr>
            </a:br>
            <a:r>
              <a:rPr lang="de-DE" dirty="0" err="1">
                <a:latin typeface="TheSans UHH" panose="020B0502050302020203" pitchFamily="34" charset="0"/>
              </a:rPr>
              <a:t>kompetenz</a:t>
            </a:r>
            <a:endParaRPr lang="de-DE" dirty="0">
              <a:latin typeface="TheSans UHH" panose="020B0502050302020203" pitchFamily="34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4B836FC-49E2-488E-83F5-F1463C15E42E}"/>
              </a:ext>
            </a:extLst>
          </p:cNvPr>
          <p:cNvSpPr txBox="1"/>
          <p:nvPr/>
        </p:nvSpPr>
        <p:spPr>
          <a:xfrm>
            <a:off x="4876114" y="5439536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heSans UHH" panose="020B0502050302020203" pitchFamily="34" charset="0"/>
              </a:rPr>
              <a:t>Recherche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6610437-79A2-46CE-BCEF-3EFF192A8128}"/>
              </a:ext>
            </a:extLst>
          </p:cNvPr>
          <p:cNvSpPr txBox="1"/>
          <p:nvPr/>
        </p:nvSpPr>
        <p:spPr>
          <a:xfrm>
            <a:off x="6280134" y="5588224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heSans UHH" panose="020B0502050302020203" pitchFamily="34" charset="0"/>
              </a:rPr>
              <a:t>Selbst-Reflexion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CD96F8A-3EDA-48FD-B38D-7DE18FE7FB57}"/>
              </a:ext>
            </a:extLst>
          </p:cNvPr>
          <p:cNvSpPr txBox="1"/>
          <p:nvPr/>
        </p:nvSpPr>
        <p:spPr>
          <a:xfrm>
            <a:off x="1935917" y="4475708"/>
            <a:ext cx="10131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à"/>
            </a:pPr>
            <a: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  <a:t> viele vielversprechende </a:t>
            </a:r>
            <a:b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  <a:t>Initiativen auf SNP, Online </a:t>
            </a:r>
            <a:b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  <a:t>und Offline</a:t>
            </a:r>
          </a:p>
          <a:p>
            <a:pPr marL="285750" indent="-285750" algn="r">
              <a:buFont typeface="Wingdings" panose="05000000000000000000" pitchFamily="2" charset="2"/>
              <a:buChar char="à"/>
            </a:pPr>
            <a: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  <a:t>erreichen eher </a:t>
            </a:r>
            <a:b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  <a:t>bereits Interessierte/Informierte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sz="2400" dirty="0">
              <a:latin typeface="TheSans UHH" panose="020B0502050302020203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sz="2400" dirty="0">
              <a:latin typeface="TheSans UHH" panose="020B0502050302020203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33ABF78-78D0-4851-B79C-2D33710103B8}"/>
              </a:ext>
            </a:extLst>
          </p:cNvPr>
          <p:cNvSpPr/>
          <p:nvPr/>
        </p:nvSpPr>
        <p:spPr>
          <a:xfrm>
            <a:off x="11102171" y="264112"/>
            <a:ext cx="633892" cy="633892"/>
          </a:xfrm>
          <a:prstGeom prst="ellipse">
            <a:avLst/>
          </a:prstGeom>
          <a:solidFill>
            <a:srgbClr val="9BBB59">
              <a:hueOff val="11250264"/>
              <a:satOff val="-16880"/>
              <a:lumOff val="-2745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72000" tIns="60960" rIns="60960" bIns="60960" numCol="1" spcCol="1270" anchor="ctr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heSans UHH" panose="020B0502050302020203" pitchFamily="34" charset="0"/>
              </a:rPr>
              <a:t>3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75007D9-063F-4344-A8C3-17CE927BC171}"/>
              </a:ext>
            </a:extLst>
          </p:cNvPr>
          <p:cNvSpPr txBox="1"/>
          <p:nvPr/>
        </p:nvSpPr>
        <p:spPr>
          <a:xfrm>
            <a:off x="10657118" y="898004"/>
            <a:ext cx="152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heSans UHH" panose="020B0502050302020203" pitchFamily="34" charset="0"/>
              </a:rPr>
              <a:t>Gegen-strategien</a:t>
            </a:r>
            <a:endParaRPr lang="en-US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7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587376" y="1774801"/>
            <a:ext cx="11288938" cy="778297"/>
          </a:xfrm>
        </p:spPr>
        <p:txBody>
          <a:bodyPr/>
          <a:lstStyle/>
          <a:p>
            <a:r>
              <a:rPr lang="en-US" dirty="0" err="1"/>
              <a:t>Strategien</a:t>
            </a:r>
            <a:r>
              <a:rPr lang="en-US" dirty="0"/>
              <a:t> </a:t>
            </a:r>
            <a:r>
              <a:rPr lang="en-US" dirty="0" err="1"/>
              <a:t>gegen</a:t>
            </a:r>
            <a:r>
              <a:rPr lang="en-US" dirty="0"/>
              <a:t> </a:t>
            </a:r>
            <a:r>
              <a:rPr lang="en-US" dirty="0" err="1"/>
              <a:t>politische</a:t>
            </a:r>
            <a:r>
              <a:rPr lang="en-US" dirty="0"/>
              <a:t> </a:t>
            </a:r>
            <a:r>
              <a:rPr lang="en-US" dirty="0" err="1"/>
              <a:t>Manipulationen</a:t>
            </a:r>
            <a:r>
              <a:rPr lang="en-US" dirty="0"/>
              <a:t> in SNP </a:t>
            </a:r>
            <a:r>
              <a:rPr lang="en-US" sz="2000" dirty="0"/>
              <a:t>(</a:t>
            </a:r>
            <a:r>
              <a:rPr lang="en-US" sz="2000" dirty="0" err="1"/>
              <a:t>Kozyreva</a:t>
            </a:r>
            <a:r>
              <a:rPr lang="en-US" sz="2000" dirty="0"/>
              <a:t> et al. 2022): </a:t>
            </a:r>
            <a:r>
              <a:rPr lang="en-US" dirty="0"/>
              <a:t>Refutations/</a:t>
            </a:r>
            <a:r>
              <a:rPr lang="en-US" dirty="0" err="1"/>
              <a:t>GEgenrede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883E384-3E33-43D3-9726-95367374C5DD}"/>
              </a:ext>
            </a:extLst>
          </p:cNvPr>
          <p:cNvSpPr txBox="1"/>
          <p:nvPr/>
        </p:nvSpPr>
        <p:spPr>
          <a:xfrm>
            <a:off x="1806347" y="2269646"/>
            <a:ext cx="8579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latin typeface="TheSans UHH" panose="020B0502050302020203" pitchFamily="34" charset="0"/>
              </a:rPr>
              <a:t>Fakt-</a:t>
            </a:r>
            <a:r>
              <a:rPr lang="de-DE" sz="2400" dirty="0" err="1">
                <a:latin typeface="TheSans UHH" panose="020B0502050302020203" pitchFamily="34" charset="0"/>
              </a:rPr>
              <a:t>Checking</a:t>
            </a:r>
            <a:br>
              <a:rPr lang="de-DE" sz="2400" dirty="0">
                <a:latin typeface="TheSans UHH" panose="020B0502050302020203" pitchFamily="34" charset="0"/>
              </a:rPr>
            </a:br>
            <a:r>
              <a:rPr lang="de-DE" sz="2400" dirty="0">
                <a:latin typeface="TheSans UHH" panose="020B0502050302020203" pitchFamily="34" charset="0"/>
              </a:rPr>
              <a:t>-&gt; ohne Kooperation mit SNP erreicht es nur Interessierte</a:t>
            </a:r>
            <a:br>
              <a:rPr lang="de-DE" sz="2400" dirty="0">
                <a:latin typeface="TheSans UHH" panose="020B0502050302020203" pitchFamily="34" charset="0"/>
              </a:rPr>
            </a:br>
            <a:r>
              <a:rPr lang="de-DE" sz="2400" dirty="0">
                <a:latin typeface="TheSans UHH" panose="020B0502050302020203" pitchFamily="34" charset="0"/>
              </a:rPr>
              <a:t>-&gt; ressourcenintensiv</a:t>
            </a:r>
            <a:br>
              <a:rPr lang="de-DE" sz="2400" dirty="0">
                <a:latin typeface="TheSans UHH" panose="020B0502050302020203" pitchFamily="34" charset="0"/>
              </a:rPr>
            </a:br>
            <a:r>
              <a:rPr lang="de-DE" sz="2400" dirty="0">
                <a:latin typeface="TheSans UHH" panose="020B0502050302020203" pitchFamily="34" charset="0"/>
              </a:rPr>
              <a:t>-&gt; wirkt besser bei Bestätigung der </a:t>
            </a:r>
            <a:r>
              <a:rPr lang="de-DE" sz="2400" dirty="0" err="1">
                <a:latin typeface="TheSans UHH" panose="020B0502050302020203" pitchFamily="34" charset="0"/>
              </a:rPr>
              <a:t>polit</a:t>
            </a:r>
            <a:r>
              <a:rPr lang="de-DE" sz="2400" dirty="0">
                <a:latin typeface="TheSans UHH" panose="020B0502050302020203" pitchFamily="34" charset="0"/>
              </a:rPr>
              <a:t>. Einstellungen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2BDC84E-5D66-4A01-8CDF-7B287299CDBB}"/>
              </a:ext>
            </a:extLst>
          </p:cNvPr>
          <p:cNvSpPr txBox="1"/>
          <p:nvPr/>
        </p:nvSpPr>
        <p:spPr>
          <a:xfrm>
            <a:off x="1806347" y="3771128"/>
            <a:ext cx="9440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heSans UHH" panose="020B0502050302020203" pitchFamily="34" charset="0"/>
              </a:rPr>
              <a:t>Impfung/Aufklärung, z.B. im Vorfeld von zu erwartenden Kampagnen</a:t>
            </a:r>
            <a:br>
              <a:rPr lang="de-DE" sz="2400" dirty="0">
                <a:latin typeface="TheSans UHH" panose="020B0502050302020203" pitchFamily="34" charset="0"/>
              </a:rPr>
            </a:br>
            <a:r>
              <a:rPr lang="de-DE" sz="2400" dirty="0">
                <a:latin typeface="TheSans UHH" panose="020B0502050302020203" pitchFamily="34" charset="0"/>
              </a:rPr>
              <a:t>-&gt; wirkt recht gut, schwierig relevante Zielgruppen zu erreichen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E13BF07-6611-4CDD-B474-D95276867599}"/>
              </a:ext>
            </a:extLst>
          </p:cNvPr>
          <p:cNvSpPr txBox="1"/>
          <p:nvPr/>
        </p:nvSpPr>
        <p:spPr>
          <a:xfrm>
            <a:off x="217714" y="4614106"/>
            <a:ext cx="102108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latin typeface="TheSans UHH" panose="020B0502050302020203" pitchFamily="34" charset="0"/>
              </a:rPr>
              <a:t>Zurückweisen von manipulativen Argumentationsstrategien, </a:t>
            </a:r>
            <a:br>
              <a:rPr lang="de-DE" sz="2400" dirty="0">
                <a:latin typeface="TheSans UHH" panose="020B0502050302020203" pitchFamily="34" charset="0"/>
              </a:rPr>
            </a:br>
            <a:r>
              <a:rPr lang="de-DE" sz="2400" dirty="0">
                <a:latin typeface="TheSans UHH" panose="020B0502050302020203" pitchFamily="34" charset="0"/>
              </a:rPr>
              <a:t>z.B. PLURV (</a:t>
            </a:r>
            <a:r>
              <a:rPr lang="de-DE" sz="2400" dirty="0" err="1">
                <a:latin typeface="TheSans UHH" panose="020B0502050302020203" pitchFamily="34" charset="0"/>
              </a:rPr>
              <a:t>Pseudoexpert</a:t>
            </a:r>
            <a:r>
              <a:rPr lang="de-DE" sz="2400" dirty="0">
                <a:latin typeface="TheSans UHH" panose="020B0502050302020203" pitchFamily="34" charset="0"/>
              </a:rPr>
              <a:t>*innen, Logikfehler, unerfüllbare Erwartungen, Rosinenpickerei, Verschwörungstheorien, </a:t>
            </a:r>
            <a:r>
              <a:rPr lang="de-DE" dirty="0">
                <a:latin typeface="TheSans UHH" panose="020B0502050302020203" pitchFamily="34" charset="0"/>
              </a:rPr>
              <a:t>www.klimafakten.de</a:t>
            </a:r>
            <a:r>
              <a:rPr lang="de-DE" sz="2400" dirty="0">
                <a:latin typeface="TheSans UHH" panose="020B0502050302020203" pitchFamily="34" charset="0"/>
              </a:rPr>
              <a:t>)</a:t>
            </a:r>
            <a:br>
              <a:rPr lang="de-DE" sz="2400" dirty="0">
                <a:latin typeface="TheSans UHH" panose="020B0502050302020203" pitchFamily="34" charset="0"/>
              </a:rPr>
            </a:br>
            <a: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  <a:t>-&gt; kann Diskursqualität insgesamt verbessern</a:t>
            </a:r>
            <a:b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</a:br>
            <a: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  <a:t>-&gt; setzt entsprechende Kompetenzen in Medien bei Journalist*innen voraus</a:t>
            </a:r>
            <a:endParaRPr lang="de-DE" sz="2400" dirty="0">
              <a:latin typeface="TheSans UHH" panose="020B0502050302020203" pitchFamily="34" charset="0"/>
            </a:endParaRPr>
          </a:p>
          <a:p>
            <a:pPr algn="r"/>
            <a:br>
              <a:rPr lang="de-DE" sz="2400" dirty="0">
                <a:latin typeface="TheSans UHH" panose="020B0502050302020203" pitchFamily="34" charset="0"/>
              </a:rPr>
            </a:br>
            <a:r>
              <a:rPr lang="de-DE" sz="2400" dirty="0">
                <a:latin typeface="TheSans UHH" panose="020B0502050302020203" pitchFamily="34" charset="0"/>
              </a:rPr>
              <a:t>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81014B7-522F-471C-8487-145678CF6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436" y="4872455"/>
            <a:ext cx="1216157" cy="116257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C40BB57-54EF-4800-B922-17B6074B03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515" y="2459077"/>
            <a:ext cx="1216157" cy="11625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08F33B0-6458-4B44-B05B-B8897D2049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6" y="3533571"/>
            <a:ext cx="1256701" cy="1201333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58705E4E-1E4D-4E16-BEE9-78A74A041C15}"/>
              </a:ext>
            </a:extLst>
          </p:cNvPr>
          <p:cNvSpPr/>
          <p:nvPr/>
        </p:nvSpPr>
        <p:spPr>
          <a:xfrm>
            <a:off x="11102171" y="264112"/>
            <a:ext cx="633892" cy="633892"/>
          </a:xfrm>
          <a:prstGeom prst="ellipse">
            <a:avLst/>
          </a:prstGeom>
          <a:solidFill>
            <a:srgbClr val="9BBB59">
              <a:hueOff val="11250264"/>
              <a:satOff val="-16880"/>
              <a:lumOff val="-2745"/>
            </a:srgbClr>
          </a:solidFill>
          <a:ln w="254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</a:ln>
          <a:effectLst/>
        </p:spPr>
        <p:txBody>
          <a:bodyPr spcFirstLastPara="0" vert="horz" wrap="square" lIns="72000" tIns="60960" rIns="60960" bIns="60960" numCol="1" spcCol="1270" anchor="ctr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heSans UHH" panose="020B0502050302020203" pitchFamily="34" charset="0"/>
              </a:rPr>
              <a:t>3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1156F5F-7043-467D-BF6E-234E2B22E01D}"/>
              </a:ext>
            </a:extLst>
          </p:cNvPr>
          <p:cNvSpPr txBox="1"/>
          <p:nvPr/>
        </p:nvSpPr>
        <p:spPr>
          <a:xfrm>
            <a:off x="10657118" y="898004"/>
            <a:ext cx="152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heSans UHH" panose="020B0502050302020203" pitchFamily="34" charset="0"/>
              </a:rPr>
              <a:t>Gegen-strategien</a:t>
            </a:r>
            <a:endParaRPr lang="en-US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4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642257" y="1752601"/>
            <a:ext cx="10646229" cy="4320815"/>
          </a:xfrm>
        </p:spPr>
        <p:txBody>
          <a:bodyPr/>
          <a:lstStyle/>
          <a:p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Inhalte, Auswahl und Verarbeitung von politischen Informationen in SNP erhöhen Anfälligkeit für politische Manipulationen </a:t>
            </a:r>
          </a:p>
          <a:p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Gegenstrategien haben zwar (schwache) Effekte, erreichen aber eher bei politisch Interessierten und Informierten</a:t>
            </a:r>
          </a:p>
          <a:p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Umso zentraler deswegen der verantwortliche Umgang von Meinungsführer*innen aus Politik und Medien mit Informationen in SNP </a:t>
            </a:r>
          </a:p>
          <a:p>
            <a:pPr marL="0" indent="0">
              <a:buNone/>
            </a:pPr>
            <a:r>
              <a:rPr lang="de-DE" dirty="0">
                <a:latin typeface="TheSans UHH" panose="020B0502050302020203" pitchFamily="34" charset="0"/>
                <a:sym typeface="Wingdings" panose="05000000000000000000" pitchFamily="2" charset="2"/>
              </a:rPr>
              <a:t> „Brandmauer gegen den Irrsinn“ (Özdemir 8.6.2023) stärken!</a:t>
            </a:r>
          </a:p>
          <a:p>
            <a:endParaRPr lang="de-DE" sz="2000" dirty="0">
              <a:latin typeface="TheSans UHH" panose="020B0502050302020203" pitchFamily="34" charset="0"/>
              <a:sym typeface="Wingdings" panose="05000000000000000000" pitchFamily="2" charset="2"/>
            </a:endParaRPr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à"/>
            </a:pPr>
            <a:endParaRPr lang="de-DE" sz="1600" dirty="0"/>
          </a:p>
          <a:p>
            <a:pPr>
              <a:buFont typeface="Wingdings" panose="05000000000000000000" pitchFamily="2" charset="2"/>
              <a:buChar char="à"/>
            </a:pP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5323114" y="544716"/>
            <a:ext cx="5068439" cy="778297"/>
          </a:xfrm>
        </p:spPr>
        <p:txBody>
          <a:bodyPr/>
          <a:lstStyle/>
          <a:p>
            <a:pPr algn="r"/>
            <a:r>
              <a:rPr lang="en-US" dirty="0" err="1"/>
              <a:t>Fazit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2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/>
        </p:nvSpPr>
        <p:spPr>
          <a:xfrm>
            <a:off x="8077201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ct val="25000"/>
              </a:pPr>
              <a:t>24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Shape 740"/>
          <p:cNvSpPr txBox="1"/>
          <p:nvPr/>
        </p:nvSpPr>
        <p:spPr>
          <a:xfrm>
            <a:off x="2590801" y="1600201"/>
            <a:ext cx="180975" cy="5540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000000"/>
              </a:buClr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Shape 741"/>
          <p:cNvSpPr/>
          <p:nvPr/>
        </p:nvSpPr>
        <p:spPr>
          <a:xfrm>
            <a:off x="2532063" y="1993900"/>
            <a:ext cx="1841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662940" y="1605596"/>
            <a:ext cx="11155679" cy="5252404"/>
          </a:xfrm>
        </p:spPr>
        <p:txBody>
          <a:bodyPr/>
          <a:lstStyle/>
          <a:p>
            <a:pPr marL="357188" indent="-357188">
              <a:lnSpc>
                <a:spcPct val="100000"/>
              </a:lnSpc>
            </a:pPr>
            <a:r>
              <a:rPr lang="de-DE" sz="1600" dirty="0" err="1"/>
              <a:t>Hölig</a:t>
            </a:r>
            <a:r>
              <a:rPr lang="de-DE" sz="1600" dirty="0"/>
              <a:t>, S., Behre, J. &amp; Schulz, W. (2022). Reuters Institute Digital News Survey 2019 - Ergebnisse für Deutschland (Arbeitspapiere des Hans-Bredow-Instituts </a:t>
            </a:r>
            <a:r>
              <a:rPr lang="de-DE" sz="1600" dirty="0" err="1"/>
              <a:t>No</a:t>
            </a:r>
            <a:r>
              <a:rPr lang="de-DE" sz="1600" dirty="0"/>
              <a:t>. 47). Hamburg.</a:t>
            </a:r>
          </a:p>
          <a:p>
            <a:pPr marL="357188" indent="-357188">
              <a:lnSpc>
                <a:spcPct val="100000"/>
              </a:lnSpc>
            </a:pPr>
            <a:r>
              <a:rPr lang="en-US" sz="1600" dirty="0"/>
              <a:t>Kaiser, J., Keller, T. R., &amp; Kleinen-von Königslöw, K. (2018). Incidental News Exposure on Facebook as a Social Experience: The Influence of Recommender and Media Cues on News Selection. </a:t>
            </a:r>
            <a:r>
              <a:rPr lang="en-US" sz="1600" i="1" dirty="0"/>
              <a:t>Communication Research</a:t>
            </a:r>
            <a:r>
              <a:rPr lang="en-US" sz="1600" dirty="0"/>
              <a:t>, 48(1), 77-99. DOI:  10.1177/0093650218803529</a:t>
            </a:r>
            <a:endParaRPr lang="de-DE" sz="1600" dirty="0"/>
          </a:p>
          <a:p>
            <a:pPr marL="357188" indent="-357188">
              <a:lnSpc>
                <a:spcPct val="100000"/>
              </a:lnSpc>
            </a:pPr>
            <a:r>
              <a:rPr lang="de-DE" sz="1600" dirty="0"/>
              <a:t>Kleinen-von Königslöw, K. (2017). Neue Medien, neue Nutzungsgewohnheiten. Warum wir Facebook-Freunden mehr vertrauen als etablierten Nachrichtenmedien. In V. Lilienthal &amp; I. Neverla (Eds.), „Lügenpresse“ Anatomie eines politischen Kampfbegriffs (pp. 95–113). Köln: Kiepenheuer u. Witsch.</a:t>
            </a:r>
          </a:p>
          <a:p>
            <a:pPr marL="357188" indent="-357188">
              <a:lnSpc>
                <a:spcPct val="100000"/>
              </a:lnSpc>
            </a:pPr>
            <a:r>
              <a:rPr lang="de-DE" sz="1600" dirty="0" err="1"/>
              <a:t>Kozyreva</a:t>
            </a:r>
            <a:r>
              <a:rPr lang="de-DE" sz="1600" dirty="0"/>
              <a:t>, A., Lorenz-Spreen, P., Herzog, S. M., Ecker, U. K. H., </a:t>
            </a:r>
            <a:r>
              <a:rPr lang="de-DE" sz="1600" dirty="0" err="1"/>
              <a:t>Lewandowsky</a:t>
            </a:r>
            <a:r>
              <a:rPr lang="de-DE" sz="1600" dirty="0"/>
              <a:t>, S., &amp; Hertwig, R. (2022). Toolbox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Interventions</a:t>
            </a:r>
            <a:r>
              <a:rPr lang="de-DE" sz="1600" dirty="0"/>
              <a:t> </a:t>
            </a:r>
            <a:r>
              <a:rPr lang="de-DE" sz="1600" dirty="0" err="1"/>
              <a:t>Against</a:t>
            </a:r>
            <a:r>
              <a:rPr lang="de-DE" sz="1600" dirty="0"/>
              <a:t> Online </a:t>
            </a:r>
            <a:r>
              <a:rPr lang="de-DE" sz="1600" dirty="0" err="1"/>
              <a:t>Misinformation</a:t>
            </a:r>
            <a:r>
              <a:rPr lang="de-DE" sz="1600" dirty="0"/>
              <a:t> and Manipulation. DOI:  </a:t>
            </a:r>
            <a:r>
              <a:rPr lang="de-DE" sz="1600" dirty="0">
                <a:hlinkClick r:id="rId3"/>
              </a:rPr>
              <a:t>10.31234/osf.io/x8ejt</a:t>
            </a:r>
            <a:endParaRPr lang="de-DE" sz="1600" dirty="0"/>
          </a:p>
          <a:p>
            <a:pPr marL="357188" indent="-357188">
              <a:lnSpc>
                <a:spcPct val="100000"/>
              </a:lnSpc>
            </a:pPr>
            <a:r>
              <a:rPr lang="en-US" sz="1600" dirty="0" err="1"/>
              <a:t>Kümpel</a:t>
            </a:r>
            <a:r>
              <a:rPr lang="en-US" sz="1600" dirty="0"/>
              <a:t>, A. S. (2020). The Matthew Effect in social media news use: Assessing inequalities in news exposure and news engagement on social network sites (SNS). </a:t>
            </a:r>
            <a:r>
              <a:rPr lang="en-US" sz="1600" i="1" dirty="0"/>
              <a:t>Journalism</a:t>
            </a:r>
            <a:r>
              <a:rPr lang="en-US" sz="1600" dirty="0"/>
              <a:t>, 146488492091537. DOI: </a:t>
            </a:r>
            <a:r>
              <a:rPr lang="en-US" sz="1600" dirty="0">
                <a:hlinkClick r:id="rId4"/>
              </a:rPr>
              <a:t>10.1177/1464884920915374</a:t>
            </a:r>
            <a:endParaRPr lang="en-US" sz="1600" dirty="0"/>
          </a:p>
          <a:p>
            <a:pPr marL="357188" indent="-357188">
              <a:lnSpc>
                <a:spcPct val="100000"/>
              </a:lnSpc>
            </a:pPr>
            <a:r>
              <a:rPr lang="en-US" sz="1600" dirty="0"/>
              <a:t>Merten, L. (2021). Block, Hide or Follow—Personal News Curation Practices on Social Media. </a:t>
            </a:r>
            <a:r>
              <a:rPr lang="en-US" sz="1600" i="1" dirty="0"/>
              <a:t>Digital Journalism</a:t>
            </a:r>
            <a:r>
              <a:rPr lang="en-US" sz="1600" dirty="0"/>
              <a:t>, </a:t>
            </a:r>
            <a:r>
              <a:rPr lang="en-US" sz="1600" i="1" dirty="0"/>
              <a:t>9</a:t>
            </a:r>
            <a:r>
              <a:rPr lang="en-US" sz="1600" dirty="0"/>
              <a:t>(8), 1018–1039. https://doi.org/10.1080/21670811.2020.1829978</a:t>
            </a:r>
            <a:endParaRPr lang="de-DE" sz="1100" dirty="0"/>
          </a:p>
          <a:p>
            <a:pPr marL="357188" indent="-357188">
              <a:lnSpc>
                <a:spcPct val="100000"/>
              </a:lnSpc>
            </a:pPr>
            <a:r>
              <a:rPr lang="en-US" sz="1600" dirty="0"/>
              <a:t>Wieland, M., &amp; Kleinen-von </a:t>
            </a:r>
            <a:r>
              <a:rPr lang="en-US" sz="1600" dirty="0" err="1"/>
              <a:t>Königslöw</a:t>
            </a:r>
            <a:r>
              <a:rPr lang="en-US" sz="1600" dirty="0"/>
              <a:t>, K. (2020). Conceptualizing different forms of news processing following incidental news contact: A triple-path model. </a:t>
            </a:r>
            <a:r>
              <a:rPr lang="en-US" sz="1600" i="1" dirty="0"/>
              <a:t>Journalism</a:t>
            </a:r>
            <a:r>
              <a:rPr lang="en-US" sz="1600" dirty="0"/>
              <a:t>, </a:t>
            </a:r>
            <a:r>
              <a:rPr lang="en-US" sz="1600" i="1" dirty="0"/>
              <a:t>21</a:t>
            </a:r>
            <a:r>
              <a:rPr lang="en-US" sz="1600" dirty="0"/>
              <a:t>(8), 1049–1066. DOI: 10.1177/1464884920915353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3"/>
          </p:nvPr>
        </p:nvSpPr>
        <p:spPr>
          <a:xfrm>
            <a:off x="8077201" y="519343"/>
            <a:ext cx="7639301" cy="778297"/>
          </a:xfrm>
        </p:spPr>
        <p:txBody>
          <a:bodyPr/>
          <a:lstStyle/>
          <a:p>
            <a:r>
              <a:rPr lang="de-DE" dirty="0"/>
              <a:t>Literatur</a:t>
            </a:r>
          </a:p>
        </p:txBody>
      </p:sp>
    </p:spTree>
    <p:extLst>
      <p:ext uri="{BB962C8B-B14F-4D97-AF65-F5344CB8AC3E}">
        <p14:creationId xmlns:p14="http://schemas.microsoft.com/office/powerpoint/2010/main" val="2437646812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>
          <a:xfrm>
            <a:off x="275999" y="4357385"/>
            <a:ext cx="11817344" cy="1181873"/>
          </a:xfrm>
        </p:spPr>
        <p:txBody>
          <a:bodyPr/>
          <a:lstStyle/>
          <a:p>
            <a:pPr fontAlgn="t"/>
            <a:r>
              <a:rPr lang="de-DE" b="1" dirty="0">
                <a:latin typeface="TheSans UHH" panose="020B0502050302020203" pitchFamily="34" charset="0"/>
              </a:rPr>
              <a:t>Verloren in der Flut der Info-Schnipsel? </a:t>
            </a:r>
          </a:p>
          <a:p>
            <a:pPr fontAlgn="t"/>
            <a:r>
              <a:rPr lang="de-DE" sz="3200" b="1" dirty="0">
                <a:latin typeface="TheSans UHH" panose="020B0502050302020203" pitchFamily="34" charset="0"/>
              </a:rPr>
              <a:t>Wie Journalismus die Widerstandskraft gegen Informationsmanipulation stärken könnte</a:t>
            </a:r>
            <a:endParaRPr lang="de-DE" dirty="0">
              <a:latin typeface="TheSans UHH" panose="020B0502050302020203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75998" y="3944231"/>
            <a:ext cx="11070515" cy="481013"/>
          </a:xfrm>
        </p:spPr>
        <p:txBody>
          <a:bodyPr/>
          <a:lstStyle/>
          <a:p>
            <a:r>
              <a:rPr lang="en-US" dirty="0"/>
              <a:t>Prof. Dr. Katharina Kleinen-von </a:t>
            </a:r>
            <a:r>
              <a:rPr lang="en-US" dirty="0" err="1"/>
              <a:t>Königslöw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D88E6B-0935-4E93-B21F-DCA164AB4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073" y="1581725"/>
            <a:ext cx="2664090" cy="2664090"/>
          </a:xfrm>
          <a:prstGeom prst="rect">
            <a:avLst/>
          </a:prstGeom>
        </p:spPr>
      </p:pic>
      <p:sp>
        <p:nvSpPr>
          <p:cNvPr id="5" name="Textplatzhalter 7">
            <a:extLst>
              <a:ext uri="{FF2B5EF4-FFF2-40B4-BE49-F238E27FC236}">
                <a16:creationId xmlns:a16="http://schemas.microsoft.com/office/drawing/2014/main" id="{C9186131-C4D2-4A63-8E65-A3C56C207F63}"/>
              </a:ext>
            </a:extLst>
          </p:cNvPr>
          <p:cNvSpPr txBox="1">
            <a:spLocks/>
          </p:cNvSpPr>
          <p:nvPr/>
        </p:nvSpPr>
        <p:spPr>
          <a:xfrm>
            <a:off x="275998" y="6051891"/>
            <a:ext cx="11070515" cy="48101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bg1"/>
                </a:solidFill>
                <a:latin typeface="TheSans UHH Bold Caps"/>
                <a:ea typeface="+mn-ea"/>
                <a:cs typeface="TheSans UHH Bold Cap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Forum </a:t>
            </a:r>
            <a:r>
              <a:rPr lang="en-US" sz="1800" dirty="0" err="1"/>
              <a:t>Medienzukunft</a:t>
            </a:r>
            <a:r>
              <a:rPr lang="en-US" sz="1800" dirty="0"/>
              <a:t> 13.06.2023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C04A60F-7080-45A5-BC94-9ABD4C2266EF}"/>
              </a:ext>
            </a:extLst>
          </p:cNvPr>
          <p:cNvSpPr txBox="1"/>
          <p:nvPr/>
        </p:nvSpPr>
        <p:spPr>
          <a:xfrm>
            <a:off x="10953287" y="397775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TheSans UHH" panose="020B0502050302020203" pitchFamily="34" charset="0"/>
              </a:rPr>
              <a:t>@</a:t>
            </a:r>
            <a:r>
              <a:rPr lang="de-DE" dirty="0" err="1">
                <a:solidFill>
                  <a:schemeClr val="bg1"/>
                </a:solidFill>
                <a:latin typeface="TheSans UHH" panose="020B0502050302020203" pitchFamily="34" charset="0"/>
              </a:rPr>
              <a:t>hobbes</a:t>
            </a:r>
            <a:endParaRPr lang="de-DE" dirty="0">
              <a:solidFill>
                <a:schemeClr val="bg1"/>
              </a:solidFill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2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47457" y="408845"/>
            <a:ext cx="5999558" cy="778297"/>
          </a:xfrm>
        </p:spPr>
        <p:txBody>
          <a:bodyPr/>
          <a:lstStyle/>
          <a:p>
            <a:pPr algn="r"/>
            <a:r>
              <a:rPr lang="en-US" dirty="0" err="1"/>
              <a:t>Nachrichtennutzung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Netzwerkplattformen</a:t>
            </a:r>
            <a:r>
              <a:rPr lang="en-US" dirty="0"/>
              <a:t> (SNP)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2DAEE52-0172-4152-A29B-0407A738D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85" y="1531557"/>
            <a:ext cx="5433499" cy="346360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69F34B8-558F-452D-9DE0-B01338B0B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59" y="2947302"/>
            <a:ext cx="5433500" cy="3368571"/>
          </a:xfrm>
          <a:prstGeom prst="rect">
            <a:avLst/>
          </a:prstGeom>
        </p:spPr>
      </p:pic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71C81AB5-D00D-43A1-A15E-0B11862B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4159" y="1703323"/>
            <a:ext cx="5651213" cy="352031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TV </a:t>
            </a:r>
            <a:r>
              <a:rPr lang="en-US" dirty="0" err="1"/>
              <a:t>weiterhin</a:t>
            </a:r>
            <a:r>
              <a:rPr lang="en-US" dirty="0"/>
              <a:t> </a:t>
            </a:r>
            <a:r>
              <a:rPr lang="en-US" dirty="0" err="1"/>
              <a:t>wichtigste</a:t>
            </a:r>
            <a:r>
              <a:rPr lang="en-US" dirty="0"/>
              <a:t> Haupt-</a:t>
            </a:r>
            <a:r>
              <a:rPr lang="en-US" dirty="0" err="1"/>
              <a:t>nachrichtenquelle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zumindest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für</a:t>
            </a:r>
            <a:r>
              <a:rPr lang="en-US" dirty="0">
                <a:sym typeface="Wingdings" panose="05000000000000000000" pitchFamily="2" charset="2"/>
              </a:rPr>
              <a:t> die </a:t>
            </a:r>
            <a:r>
              <a:rPr lang="en-US" dirty="0" err="1">
                <a:sym typeface="Wingdings" panose="05000000000000000000" pitchFamily="2" charset="2"/>
              </a:rPr>
              <a:t>Älteren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pPr>
              <a:buFont typeface="Wingdings" panose="05000000000000000000" pitchFamily="2" charset="2"/>
              <a:buChar char="à"/>
            </a:pPr>
            <a:endParaRPr lang="de-DE" sz="1800" dirty="0"/>
          </a:p>
          <a:p>
            <a:pPr>
              <a:buFont typeface="Wingdings" panose="05000000000000000000" pitchFamily="2" charset="2"/>
              <a:buChar char="à"/>
            </a:pPr>
            <a:endParaRPr lang="en-US" sz="2800" dirty="0"/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DAEC912B-9620-4321-B34E-C02DBE7A3E0B}"/>
              </a:ext>
            </a:extLst>
          </p:cNvPr>
          <p:cNvSpPr txBox="1">
            <a:spLocks/>
          </p:cNvSpPr>
          <p:nvPr/>
        </p:nvSpPr>
        <p:spPr>
          <a:xfrm>
            <a:off x="6347897" y="5142076"/>
            <a:ext cx="5529944" cy="3520318"/>
          </a:xfrm>
          <a:prstGeom prst="rect">
            <a:avLst/>
          </a:prstGeom>
        </p:spPr>
        <p:txBody>
          <a:bodyPr lIns="0" tIns="0" rIns="0" bIns="0"/>
          <a:lstStyle>
            <a:lvl1pPr marL="252000" indent="-252000" algn="l" defTabSz="457200" rtl="0" eaLnBrk="1" latinLnBrk="0" hangingPunct="1">
              <a:lnSpc>
                <a:spcPts val="3050"/>
              </a:lnSpc>
              <a:spcBef>
                <a:spcPts val="0"/>
              </a:spcBef>
              <a:spcAft>
                <a:spcPts val="1100"/>
              </a:spcAft>
              <a:buClr>
                <a:schemeClr val="tx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TheSans UHH Regular"/>
                <a:ea typeface="+mn-ea"/>
                <a:cs typeface="TheSans UHH Regular"/>
              </a:defRPr>
            </a:lvl1pPr>
            <a:lvl2pPr marL="504000" indent="-252000" algn="l" defTabSz="457200" rtl="0" eaLnBrk="1" latinLnBrk="0" hangingPunct="1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SzPct val="10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TheSans UHH Regular"/>
                <a:ea typeface="+mn-ea"/>
                <a:cs typeface="TheSans UHH Regular"/>
              </a:defRPr>
            </a:lvl2pPr>
            <a:lvl3pPr marL="756000" indent="-252000" algn="l" defTabSz="457200" rtl="0" eaLnBrk="1" latinLnBrk="0" hangingPunct="1">
              <a:spcBef>
                <a:spcPts val="0"/>
              </a:spcBef>
              <a:spcAft>
                <a:spcPts val="1100"/>
              </a:spcAft>
              <a:buClr>
                <a:srgbClr val="75858C"/>
              </a:buClr>
              <a:buFont typeface="Lucida Grande"/>
              <a:buChar char="▪"/>
              <a:defRPr sz="2000" kern="1200">
                <a:solidFill>
                  <a:schemeClr val="tx1"/>
                </a:solidFill>
                <a:latin typeface="TheSans UHH Regular"/>
                <a:ea typeface="+mn-ea"/>
                <a:cs typeface="TheSans UHH Regular"/>
              </a:defRPr>
            </a:lvl3pPr>
            <a:lvl4pPr marL="756000" indent="-252000" algn="l" defTabSz="457200" rtl="0" eaLnBrk="1" latinLnBrk="0" hangingPunct="1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TheSans UHH Regular"/>
                <a:ea typeface="+mn-ea"/>
                <a:cs typeface="TheSans UHH Regular"/>
              </a:defRPr>
            </a:lvl4pPr>
            <a:lvl5pPr marL="756000" indent="-252000" algn="l" defTabSz="457200" rtl="0" eaLnBrk="1" latinLnBrk="0" hangingPunct="1">
              <a:spcBef>
                <a:spcPts val="0"/>
              </a:spcBef>
              <a:spcAft>
                <a:spcPts val="1100"/>
              </a:spcAft>
              <a:buClr>
                <a:srgbClr val="3B515B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TheSans UHH Regular"/>
                <a:ea typeface="+mn-ea"/>
                <a:cs typeface="TheSans UHH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err="1"/>
              <a:t>Wenn</a:t>
            </a:r>
            <a:r>
              <a:rPr lang="en-US" dirty="0"/>
              <a:t> Internet = </a:t>
            </a:r>
            <a:r>
              <a:rPr lang="en-US" dirty="0" err="1"/>
              <a:t>Hauptnachrichten</a:t>
            </a:r>
            <a:r>
              <a:rPr lang="en-US" dirty="0"/>
              <a:t>-quelle,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spielen</a:t>
            </a:r>
            <a:r>
              <a:rPr lang="en-US" dirty="0"/>
              <a:t> SNP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wichtige</a:t>
            </a:r>
            <a:r>
              <a:rPr lang="en-US" dirty="0"/>
              <a:t> Rolle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sz="1800" dirty="0"/>
          </a:p>
          <a:p>
            <a:pPr>
              <a:buFont typeface="Wingdings" panose="05000000000000000000" pitchFamily="2" charset="2"/>
              <a:buChar char="à"/>
            </a:pPr>
            <a:endParaRPr lang="en-US" sz="2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9920E15-2C82-42B4-9958-88D8FA855582}"/>
              </a:ext>
            </a:extLst>
          </p:cNvPr>
          <p:cNvSpPr txBox="1"/>
          <p:nvPr/>
        </p:nvSpPr>
        <p:spPr>
          <a:xfrm>
            <a:off x="10154324" y="4844685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TheSans UHH" panose="020B0502050302020203" pitchFamily="34" charset="0"/>
              </a:rPr>
              <a:t>Hölig</a:t>
            </a:r>
            <a:r>
              <a:rPr lang="de-DE" sz="1200" dirty="0">
                <a:latin typeface="TheSans UHH" panose="020B0502050302020203" pitchFamily="34" charset="0"/>
              </a:rPr>
              <a:t> et al. 2022: 21</a:t>
            </a:r>
          </a:p>
        </p:txBody>
      </p:sp>
    </p:spTree>
    <p:extLst>
      <p:ext uri="{BB962C8B-B14F-4D97-AF65-F5344CB8AC3E}">
        <p14:creationId xmlns:p14="http://schemas.microsoft.com/office/powerpoint/2010/main" val="38146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00601" y="408845"/>
            <a:ext cx="5346414" cy="778297"/>
          </a:xfrm>
        </p:spPr>
        <p:txBody>
          <a:bodyPr/>
          <a:lstStyle/>
          <a:p>
            <a:pPr algn="r"/>
            <a:r>
              <a:rPr lang="en-US" dirty="0" err="1"/>
              <a:t>Nachrichtennutzung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Netzwerkplattformen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524000" y="6442394"/>
            <a:ext cx="9144000" cy="365125"/>
          </a:xfrm>
        </p:spPr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20153D-1A7C-47D5-8701-8CC5D3954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303" y="1588274"/>
            <a:ext cx="6135966" cy="474721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6E1C486-4F99-45BE-AC6D-58957C200532}"/>
              </a:ext>
            </a:extLst>
          </p:cNvPr>
          <p:cNvSpPr txBox="1"/>
          <p:nvPr/>
        </p:nvSpPr>
        <p:spPr>
          <a:xfrm>
            <a:off x="9094009" y="6196987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TheSans UHH" panose="020B0502050302020203" pitchFamily="34" charset="0"/>
              </a:rPr>
              <a:t>Hölig</a:t>
            </a:r>
            <a:r>
              <a:rPr lang="de-DE" sz="1200" dirty="0">
                <a:latin typeface="TheSans UHH" panose="020B0502050302020203" pitchFamily="34" charset="0"/>
              </a:rPr>
              <a:t> et al. 2022: 52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67EB7A4-D390-4C48-9D36-D5987711D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714" y="2201720"/>
            <a:ext cx="3600393" cy="3520318"/>
          </a:xfrm>
        </p:spPr>
        <p:txBody>
          <a:bodyPr/>
          <a:lstStyle/>
          <a:p>
            <a:pPr>
              <a:buFontTx/>
              <a:buChar char="-"/>
            </a:pPr>
            <a:r>
              <a:rPr lang="de-DE" dirty="0">
                <a:latin typeface="TheSans UHH" panose="020B0502050302020203" pitchFamily="34" charset="0"/>
              </a:rPr>
              <a:t>Bedeutung der SNP variiert stark nach Alter</a:t>
            </a:r>
          </a:p>
          <a:p>
            <a:pPr>
              <a:buFontTx/>
              <a:buChar char="-"/>
            </a:pPr>
            <a:endParaRPr lang="de-DE" dirty="0">
              <a:latin typeface="TheSans UHH" panose="020B0502050302020203" pitchFamily="34" charset="0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sz="3600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0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3851597"/>
              </p:ext>
            </p:extLst>
          </p:nvPr>
        </p:nvGraphicFramePr>
        <p:xfrm>
          <a:off x="729345" y="2155371"/>
          <a:ext cx="10185600" cy="391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Verloren</a:t>
            </a:r>
            <a:r>
              <a:rPr lang="en-US" dirty="0"/>
              <a:t> in der </a:t>
            </a:r>
            <a:r>
              <a:rPr lang="en-US" dirty="0" err="1"/>
              <a:t>Flut</a:t>
            </a:r>
            <a:r>
              <a:rPr lang="en-US" dirty="0"/>
              <a:t> der Info-</a:t>
            </a:r>
            <a:r>
              <a:rPr lang="en-US" dirty="0" err="1"/>
              <a:t>Schnipsel</a:t>
            </a:r>
            <a:r>
              <a:rPr lang="en-US" dirty="0"/>
              <a:t>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38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609599" y="2553098"/>
            <a:ext cx="10646229" cy="352031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/>
              <a:t>Anteil</a:t>
            </a:r>
            <a:r>
              <a:rPr lang="en-US" dirty="0"/>
              <a:t> </a:t>
            </a:r>
            <a:r>
              <a:rPr lang="en-US" dirty="0" err="1"/>
              <a:t>politischer</a:t>
            </a:r>
            <a:r>
              <a:rPr lang="en-US" dirty="0"/>
              <a:t> </a:t>
            </a:r>
            <a:r>
              <a:rPr lang="en-US" dirty="0" err="1"/>
              <a:t>Nachrichten</a:t>
            </a:r>
            <a:r>
              <a:rPr lang="en-US" dirty="0"/>
              <a:t> </a:t>
            </a:r>
            <a:r>
              <a:rPr lang="en-US" dirty="0" err="1"/>
              <a:t>generell</a:t>
            </a:r>
            <a:r>
              <a:rPr lang="en-US" dirty="0"/>
              <a:t> </a:t>
            </a:r>
            <a:r>
              <a:rPr lang="en-US" dirty="0" err="1"/>
              <a:t>gering</a:t>
            </a:r>
            <a:endParaRPr lang="en-US" dirty="0"/>
          </a:p>
          <a:p>
            <a:pPr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stark </a:t>
            </a:r>
            <a:r>
              <a:rPr lang="en-US" dirty="0" err="1">
                <a:sym typeface="Wingdings" panose="05000000000000000000" pitchFamily="2" charset="2"/>
              </a:rPr>
              <a:t>abhängig</a:t>
            </a:r>
            <a:r>
              <a:rPr lang="en-US" dirty="0">
                <a:sym typeface="Wingdings" panose="05000000000000000000" pitchFamily="2" charset="2"/>
              </a:rPr>
              <a:t> von </a:t>
            </a:r>
            <a:r>
              <a:rPr lang="en-US" dirty="0" err="1">
                <a:sym typeface="Wingdings" panose="05000000000000000000" pitchFamily="2" charset="2"/>
              </a:rPr>
              <a:t>politischem</a:t>
            </a:r>
            <a:r>
              <a:rPr lang="en-US" dirty="0">
                <a:sym typeface="Wingdings" panose="05000000000000000000" pitchFamily="2" charset="2"/>
              </a:rPr>
              <a:t> Interesse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Matthäus-Effekt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sz="1600" dirty="0" err="1">
                <a:sym typeface="Wingdings" panose="05000000000000000000" pitchFamily="2" charset="2"/>
              </a:rPr>
              <a:t>Kümpel</a:t>
            </a:r>
            <a:r>
              <a:rPr lang="en-US" sz="1600" dirty="0">
                <a:sym typeface="Wingdings" panose="05000000000000000000" pitchFamily="2" charset="2"/>
              </a:rPr>
              <a:t> 2020, Merten 2021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pPr>
              <a:buFont typeface="Wingdings" panose="05000000000000000000" pitchFamily="2" charset="2"/>
              <a:buChar char="à"/>
            </a:pPr>
            <a:endParaRPr lang="de-DE" sz="1800" dirty="0"/>
          </a:p>
          <a:p>
            <a:pPr>
              <a:buFont typeface="Wingdings" panose="05000000000000000000" pitchFamily="2" charset="2"/>
              <a:buChar char="à"/>
            </a:pPr>
            <a:endParaRPr lang="en-US" sz="28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Nachrichtenkontakte</a:t>
            </a:r>
            <a:r>
              <a:rPr lang="en-US" dirty="0"/>
              <a:t> in </a:t>
            </a:r>
            <a:r>
              <a:rPr lang="en-US" dirty="0" err="1"/>
              <a:t>Sozialen</a:t>
            </a:r>
            <a:r>
              <a:rPr lang="en-US" dirty="0"/>
              <a:t> </a:t>
            </a:r>
            <a:r>
              <a:rPr lang="en-US" dirty="0" err="1"/>
              <a:t>Medien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9074C7D-5963-4D90-867E-6CE601ABC21E}"/>
              </a:ext>
            </a:extLst>
          </p:cNvPr>
          <p:cNvSpPr/>
          <p:nvPr/>
        </p:nvSpPr>
        <p:spPr>
          <a:xfrm>
            <a:off x="11102174" y="264111"/>
            <a:ext cx="633892" cy="63389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heSans UHH" panose="020B0502050302020203" pitchFamily="34" charset="0"/>
              </a:rPr>
              <a:t>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048A787-BE1C-4A58-8C10-DE9CC54C3CC4}"/>
              </a:ext>
            </a:extLst>
          </p:cNvPr>
          <p:cNvSpPr txBox="1"/>
          <p:nvPr/>
        </p:nvSpPr>
        <p:spPr>
          <a:xfrm>
            <a:off x="10657121" y="898003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heSans UHH" panose="020B0502050302020203" pitchFamily="34" charset="0"/>
              </a:rPr>
              <a:t>Inhalte</a:t>
            </a:r>
            <a:endParaRPr lang="en-US" dirty="0">
              <a:latin typeface="TheSans UHH" panose="020B0502050302020203" pitchFamily="34" charset="0"/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E2E8ED3B-CC65-4C74-BBA1-B763F0E91A79}"/>
              </a:ext>
            </a:extLst>
          </p:cNvPr>
          <p:cNvCxnSpPr>
            <a:cxnSpLocks/>
          </p:cNvCxnSpPr>
          <p:nvPr/>
        </p:nvCxnSpPr>
        <p:spPr>
          <a:xfrm flipV="1">
            <a:off x="1012371" y="4040700"/>
            <a:ext cx="10243457" cy="1"/>
          </a:xfrm>
          <a:prstGeom prst="straightConnector1">
            <a:avLst/>
          </a:prstGeom>
          <a:ln w="50800">
            <a:solidFill>
              <a:schemeClr val="accent5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0FF99839-9C94-4B1E-B220-111E130795F8}"/>
              </a:ext>
            </a:extLst>
          </p:cNvPr>
          <p:cNvSpPr txBox="1"/>
          <p:nvPr/>
        </p:nvSpPr>
        <p:spPr>
          <a:xfrm>
            <a:off x="10289131" y="406457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heSans UHH" panose="020B0502050302020203" pitchFamily="34" charset="0"/>
              </a:rPr>
              <a:t>Politik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72DA6B1-1CF6-4FF0-8861-1B3C5E4D9C82}"/>
              </a:ext>
            </a:extLst>
          </p:cNvPr>
          <p:cNvSpPr txBox="1"/>
          <p:nvPr/>
        </p:nvSpPr>
        <p:spPr>
          <a:xfrm>
            <a:off x="1113777" y="4021087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heSans UHH" panose="020B0502050302020203" pitchFamily="34" charset="0"/>
              </a:rPr>
              <a:t>Unterhaltung/</a:t>
            </a:r>
            <a:br>
              <a:rPr lang="de-DE" dirty="0">
                <a:latin typeface="TheSans UHH" panose="020B0502050302020203" pitchFamily="34" charset="0"/>
              </a:rPr>
            </a:br>
            <a:r>
              <a:rPr lang="de-DE" dirty="0">
                <a:latin typeface="TheSans UHH" panose="020B0502050302020203" pitchFamily="34" charset="0"/>
              </a:rPr>
              <a:t>Privates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6D5A2D2-D07C-4CA9-B2C0-C5DBD81776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6" y="3504103"/>
            <a:ext cx="448052" cy="44805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88F3491-26D2-4E81-97CB-3A336FB9F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24" y="3073998"/>
            <a:ext cx="890683" cy="556207"/>
          </a:xfrm>
          <a:prstGeom prst="rect">
            <a:avLst/>
          </a:prstGeom>
        </p:spPr>
      </p:pic>
      <p:pic>
        <p:nvPicPr>
          <p:cNvPr id="19" name="Picture 8" descr="http://notizie-assurde.studenti.it/wp-content/uploads/2013/02/Facebook_icon.jpg">
            <a:extLst>
              <a:ext uri="{FF2B5EF4-FFF2-40B4-BE49-F238E27FC236}">
                <a16:creationId xmlns:a16="http://schemas.microsoft.com/office/drawing/2014/main" id="{0EA11505-F379-4130-A587-0D3DD3AE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49" y="3508344"/>
            <a:ext cx="487356" cy="48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D527900-D4DF-45F3-89FD-394D35D387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89" y="3461779"/>
            <a:ext cx="614564" cy="54627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28B47B8-1EA1-4047-AF19-B04175C6C1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14" y="3654438"/>
            <a:ext cx="514354" cy="32147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8486CAC-AFA9-40CC-A297-8BD9DC011E5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04" y="3262805"/>
            <a:ext cx="354086" cy="35408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23F2983-B2D8-4505-A642-F4EB8637A6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84" y="3623053"/>
            <a:ext cx="355005" cy="35500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8C18A34-CC2A-437E-9F4F-983B0C6A5FF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29" y="3405351"/>
            <a:ext cx="1397454" cy="5203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E1DEE4E-A9AD-4F90-AB7D-3E74381FF29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54" y="3439848"/>
            <a:ext cx="474322" cy="5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774801"/>
            <a:ext cx="10185600" cy="778297"/>
          </a:xfrm>
        </p:spPr>
        <p:txBody>
          <a:bodyPr/>
          <a:lstStyle/>
          <a:p>
            <a:r>
              <a:rPr lang="en-US" dirty="0" err="1"/>
              <a:t>Prinzip</a:t>
            </a:r>
            <a:r>
              <a:rPr lang="en-US" dirty="0"/>
              <a:t> Newsfeed: </a:t>
            </a:r>
          </a:p>
          <a:p>
            <a:r>
              <a:rPr lang="en-US" dirty="0" err="1"/>
              <a:t>Verschiedenste</a:t>
            </a:r>
            <a:r>
              <a:rPr lang="en-US" dirty="0"/>
              <a:t> </a:t>
            </a:r>
            <a:r>
              <a:rPr lang="en-US" dirty="0" err="1"/>
              <a:t>Inhalte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Einheits</a:t>
            </a:r>
            <a:r>
              <a:rPr lang="en-US" dirty="0"/>
              <a:t>-look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19551" y="2744878"/>
            <a:ext cx="1552899" cy="3233737"/>
          </a:xfrm>
          <a:prstGeom prst="rect">
            <a:avLst/>
          </a:prstGeom>
        </p:spPr>
      </p:pic>
      <p:grpSp>
        <p:nvGrpSpPr>
          <p:cNvPr id="45" name="Gruppieren 44"/>
          <p:cNvGrpSpPr/>
          <p:nvPr/>
        </p:nvGrpSpPr>
        <p:grpSpPr>
          <a:xfrm>
            <a:off x="1103535" y="2804567"/>
            <a:ext cx="4093646" cy="3064167"/>
            <a:chOff x="-420465" y="3120252"/>
            <a:chExt cx="4093646" cy="3064167"/>
          </a:xfrm>
        </p:grpSpPr>
        <p:cxnSp>
          <p:nvCxnSpPr>
            <p:cNvPr id="9" name="Gerade Verbindung mit Pfeil 8"/>
            <p:cNvCxnSpPr/>
            <p:nvPr/>
          </p:nvCxnSpPr>
          <p:spPr>
            <a:xfrm flipV="1">
              <a:off x="2593181" y="3379268"/>
              <a:ext cx="1080000" cy="336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-420465" y="4430093"/>
              <a:ext cx="385899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heSans UHH" panose="020B0502050302020203" pitchFamily="34" charset="0"/>
                </a:rPr>
                <a:t>Newsfeed</a:t>
              </a:r>
              <a:r>
                <a:rPr lang="en-US" dirty="0">
                  <a:latin typeface="TheSans UHH" panose="020B0502050302020203" pitchFamily="34" charset="0"/>
                </a:rPr>
                <a:t>: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err="1">
                  <a:latin typeface="TheSans UHH" panose="020B0502050302020203" pitchFamily="34" charset="0"/>
                </a:rPr>
                <a:t>Inhalte</a:t>
              </a:r>
              <a:r>
                <a:rPr lang="en-US" dirty="0">
                  <a:latin typeface="TheSans UHH" panose="020B0502050302020203" pitchFamily="34" charset="0"/>
                </a:rPr>
                <a:t> </a:t>
              </a:r>
              <a:r>
                <a:rPr lang="en-US" dirty="0" err="1">
                  <a:latin typeface="TheSans UHH" panose="020B0502050302020203" pitchFamily="34" charset="0"/>
                </a:rPr>
                <a:t>unterschiedlicher</a:t>
              </a:r>
              <a:r>
                <a:rPr lang="en-US" dirty="0">
                  <a:latin typeface="TheSans UHH" panose="020B0502050302020203" pitchFamily="34" charset="0"/>
                </a:rPr>
                <a:t> </a:t>
              </a:r>
              <a:r>
                <a:rPr lang="en-US" dirty="0" err="1">
                  <a:latin typeface="TheSans UHH" panose="020B0502050302020203" pitchFamily="34" charset="0"/>
                </a:rPr>
                <a:t>Quellen</a:t>
              </a:r>
              <a:r>
                <a:rPr lang="en-US" dirty="0">
                  <a:latin typeface="TheSans UHH" panose="020B0502050302020203" pitchFamily="34" charset="0"/>
                </a:rPr>
                <a:t> </a:t>
              </a:r>
              <a:r>
                <a:rPr lang="en-US" dirty="0" err="1">
                  <a:latin typeface="TheSans UHH" panose="020B0502050302020203" pitchFamily="34" charset="0"/>
                </a:rPr>
                <a:t>werden</a:t>
              </a:r>
              <a:r>
                <a:rPr lang="en-US" dirty="0">
                  <a:latin typeface="TheSans UHH" panose="020B0502050302020203" pitchFamily="34" charset="0"/>
                </a:rPr>
                <a:t> an </a:t>
              </a:r>
              <a:r>
                <a:rPr lang="en-US" dirty="0" err="1">
                  <a:latin typeface="TheSans UHH" panose="020B0502050302020203" pitchFamily="34" charset="0"/>
                </a:rPr>
                <a:t>einem</a:t>
              </a:r>
              <a:r>
                <a:rPr lang="en-US" dirty="0">
                  <a:latin typeface="TheSans UHH" panose="020B0502050302020203" pitchFamily="34" charset="0"/>
                </a:rPr>
                <a:t> </a:t>
              </a:r>
              <a:r>
                <a:rPr lang="en-US" dirty="0" err="1">
                  <a:latin typeface="TheSans UHH" panose="020B0502050302020203" pitchFamily="34" charset="0"/>
                </a:rPr>
                <a:t>zentralen</a:t>
              </a:r>
              <a:r>
                <a:rPr lang="en-US" dirty="0">
                  <a:latin typeface="TheSans UHH" panose="020B0502050302020203" pitchFamily="34" charset="0"/>
                </a:rPr>
                <a:t> Ort </a:t>
              </a:r>
              <a:br>
                <a:rPr lang="en-US" dirty="0">
                  <a:latin typeface="TheSans UHH" panose="020B0502050302020203" pitchFamily="34" charset="0"/>
                </a:rPr>
              </a:br>
              <a:r>
                <a:rPr lang="en-US" dirty="0">
                  <a:latin typeface="TheSans UHH" panose="020B0502050302020203" pitchFamily="34" charset="0"/>
                </a:rPr>
                <a:t>neu </a:t>
              </a:r>
              <a:r>
                <a:rPr lang="en-US" dirty="0" err="1">
                  <a:latin typeface="TheSans UHH" panose="020B0502050302020203" pitchFamily="34" charset="0"/>
                </a:rPr>
                <a:t>zusammengestellt</a:t>
              </a:r>
              <a:br>
                <a:rPr lang="en-US" dirty="0">
                  <a:latin typeface="TheSans UHH" panose="020B0502050302020203" pitchFamily="34" charset="0"/>
                </a:rPr>
              </a:br>
              <a:r>
                <a:rPr lang="en-US" dirty="0">
                  <a:latin typeface="TheSans UHH" panose="020B0502050302020203" pitchFamily="34" charset="0"/>
                  <a:sym typeface="Wingdings" panose="05000000000000000000" pitchFamily="2" charset="2"/>
                </a:rPr>
                <a:t> </a:t>
              </a:r>
              <a:r>
                <a:rPr lang="en-US" dirty="0" err="1">
                  <a:latin typeface="TheSans UHH" panose="020B0502050302020203" pitchFamily="34" charset="0"/>
                  <a:sym typeface="Wingdings" panose="05000000000000000000" pitchFamily="2" charset="2"/>
                </a:rPr>
                <a:t>dekontextualisiert</a:t>
              </a:r>
              <a:r>
                <a:rPr lang="en-US" dirty="0">
                  <a:latin typeface="TheSans UHH" panose="020B0502050302020203" pitchFamily="34" charset="0"/>
                  <a:sym typeface="Wingdings" panose="05000000000000000000" pitchFamily="2" charset="2"/>
                </a:rPr>
                <a:t> und </a:t>
              </a:r>
              <a:r>
                <a:rPr lang="en-US" dirty="0" err="1">
                  <a:latin typeface="TheSans UHH" panose="020B0502050302020203" pitchFamily="34" charset="0"/>
                  <a:sym typeface="Wingdings" panose="05000000000000000000" pitchFamily="2" charset="2"/>
                </a:rPr>
                <a:t>rekontextualisiert</a:t>
              </a:r>
              <a:r>
                <a:rPr lang="en-US" dirty="0">
                  <a:latin typeface="TheSans UHH" panose="020B0502050302020203" pitchFamily="34" charset="0"/>
                  <a:sym typeface="Wingdings" panose="05000000000000000000" pitchFamily="2" charset="2"/>
                </a:rPr>
                <a:t>!</a:t>
              </a:r>
              <a:endParaRPr lang="en-US" dirty="0">
                <a:latin typeface="TheSans UHH" panose="020B0502050302020203" pitchFamily="34" charset="0"/>
              </a:endParaRPr>
            </a:p>
          </p:txBody>
        </p:sp>
        <p:grpSp>
          <p:nvGrpSpPr>
            <p:cNvPr id="33" name="Gruppieren 32"/>
            <p:cNvGrpSpPr/>
            <p:nvPr/>
          </p:nvGrpSpPr>
          <p:grpSpPr>
            <a:xfrm>
              <a:off x="1132191" y="3120252"/>
              <a:ext cx="1903064" cy="1172812"/>
              <a:chOff x="2425856" y="1931106"/>
              <a:chExt cx="2722208" cy="1761663"/>
            </a:xfrm>
          </p:grpSpPr>
          <p:grpSp>
            <p:nvGrpSpPr>
              <p:cNvPr id="34" name="Gruppieren 33"/>
              <p:cNvGrpSpPr/>
              <p:nvPr/>
            </p:nvGrpSpPr>
            <p:grpSpPr>
              <a:xfrm>
                <a:off x="3649129" y="2447936"/>
                <a:ext cx="1498935" cy="867743"/>
                <a:chOff x="3289089" y="3287123"/>
                <a:chExt cx="1498935" cy="867743"/>
              </a:xfrm>
            </p:grpSpPr>
            <p:pic>
              <p:nvPicPr>
                <p:cNvPr id="43" name="Grafik 42"/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9089" y="3287123"/>
                  <a:ext cx="1498935" cy="867743"/>
                </a:xfrm>
                <a:prstGeom prst="rect">
                  <a:avLst/>
                </a:prstGeom>
              </p:spPr>
            </p:pic>
            <p:pic>
              <p:nvPicPr>
                <p:cNvPr id="44" name="Grafik 43"/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46989" y="3611510"/>
                  <a:ext cx="418586" cy="393107"/>
                </a:xfrm>
                <a:prstGeom prst="rect">
                  <a:avLst/>
                </a:prstGeom>
              </p:spPr>
            </p:pic>
          </p:grp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7982" y="2825026"/>
                <a:ext cx="1498935" cy="867743"/>
              </a:xfrm>
              <a:prstGeom prst="rect">
                <a:avLst/>
              </a:prstGeom>
            </p:spPr>
          </p:pic>
          <p:grpSp>
            <p:nvGrpSpPr>
              <p:cNvPr id="36" name="Gruppieren 35"/>
              <p:cNvGrpSpPr/>
              <p:nvPr/>
            </p:nvGrpSpPr>
            <p:grpSpPr>
              <a:xfrm>
                <a:off x="3360319" y="1931106"/>
                <a:ext cx="1498935" cy="867743"/>
                <a:chOff x="3289089" y="3287123"/>
                <a:chExt cx="1498935" cy="867743"/>
              </a:xfrm>
            </p:grpSpPr>
            <p:pic>
              <p:nvPicPr>
                <p:cNvPr id="41" name="Grafik 40"/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prstClr val="black"/>
                    <a:srgbClr val="FFFF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9089" y="3287123"/>
                  <a:ext cx="1498935" cy="867743"/>
                </a:xfrm>
                <a:prstGeom prst="rect">
                  <a:avLst/>
                </a:prstGeom>
              </p:spPr>
            </p:pic>
            <p:pic>
              <p:nvPicPr>
                <p:cNvPr id="42" name="Grafik 41"/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prstClr val="black"/>
                    <a:srgbClr val="FFFF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46989" y="3611510"/>
                  <a:ext cx="418586" cy="393107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uppieren 36"/>
              <p:cNvGrpSpPr/>
              <p:nvPr/>
            </p:nvGrpSpPr>
            <p:grpSpPr>
              <a:xfrm>
                <a:off x="2425856" y="2084060"/>
                <a:ext cx="1498935" cy="867743"/>
                <a:chOff x="3289089" y="3287123"/>
                <a:chExt cx="1498935" cy="867743"/>
              </a:xfrm>
            </p:grpSpPr>
            <p:pic>
              <p:nvPicPr>
                <p:cNvPr id="39" name="Grafik 38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9089" y="3287123"/>
                  <a:ext cx="1498935" cy="867743"/>
                </a:xfrm>
                <a:prstGeom prst="rect">
                  <a:avLst/>
                </a:prstGeom>
              </p:spPr>
            </p:pic>
            <p:pic>
              <p:nvPicPr>
                <p:cNvPr id="40" name="Grafik 39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46989" y="3611510"/>
                  <a:ext cx="418586" cy="393107"/>
                </a:xfrm>
                <a:prstGeom prst="rect">
                  <a:avLst/>
                </a:prstGeom>
              </p:spPr>
            </p:pic>
          </p:grpSp>
          <p:pic>
            <p:nvPicPr>
              <p:cNvPr id="38" name="Grafik 37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3968" y="3175800"/>
                <a:ext cx="352974" cy="346907"/>
              </a:xfrm>
              <a:prstGeom prst="rect">
                <a:avLst/>
              </a:prstGeom>
            </p:spPr>
          </p:pic>
        </p:grpSp>
      </p:grpSp>
      <p:grpSp>
        <p:nvGrpSpPr>
          <p:cNvPr id="60" name="Gruppieren 59"/>
          <p:cNvGrpSpPr/>
          <p:nvPr/>
        </p:nvGrpSpPr>
        <p:grpSpPr>
          <a:xfrm>
            <a:off x="5101735" y="4855662"/>
            <a:ext cx="5986731" cy="1271046"/>
            <a:chOff x="3577734" y="5171347"/>
            <a:chExt cx="5986731" cy="1271046"/>
          </a:xfrm>
        </p:grpSpPr>
        <p:grpSp>
          <p:nvGrpSpPr>
            <p:cNvPr id="47" name="Gruppieren 46"/>
            <p:cNvGrpSpPr/>
            <p:nvPr/>
          </p:nvGrpSpPr>
          <p:grpSpPr>
            <a:xfrm>
              <a:off x="3577734" y="5171347"/>
              <a:ext cx="2162715" cy="1271046"/>
              <a:chOff x="5940152" y="4152298"/>
              <a:chExt cx="2162715" cy="1271046"/>
            </a:xfrm>
          </p:grpSpPr>
          <p:pic>
            <p:nvPicPr>
              <p:cNvPr id="48" name="Grafik 47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152" y="4152298"/>
                <a:ext cx="608021" cy="866837"/>
              </a:xfrm>
              <a:prstGeom prst="rect">
                <a:avLst/>
              </a:prstGeom>
            </p:spPr>
          </p:pic>
          <p:pic>
            <p:nvPicPr>
              <p:cNvPr id="49" name="Grafik 48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8406" y="4337184"/>
                <a:ext cx="694461" cy="935221"/>
              </a:xfrm>
              <a:prstGeom prst="rect">
                <a:avLst/>
              </a:prstGeom>
            </p:spPr>
          </p:pic>
          <p:pic>
            <p:nvPicPr>
              <p:cNvPr id="50" name="Grafik 49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7781" y="4469627"/>
                <a:ext cx="608021" cy="866837"/>
              </a:xfrm>
              <a:prstGeom prst="rect">
                <a:avLst/>
              </a:prstGeom>
            </p:spPr>
          </p:pic>
          <p:pic>
            <p:nvPicPr>
              <p:cNvPr id="51" name="Grafik 50"/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1018" y="4536507"/>
                <a:ext cx="694461" cy="886837"/>
              </a:xfrm>
              <a:prstGeom prst="rect">
                <a:avLst/>
              </a:prstGeom>
            </p:spPr>
          </p:pic>
        </p:grpSp>
        <p:sp>
          <p:nvSpPr>
            <p:cNvPr id="52" name="Textfeld 51"/>
            <p:cNvSpPr txBox="1"/>
            <p:nvPr/>
          </p:nvSpPr>
          <p:spPr>
            <a:xfrm>
              <a:off x="6668415" y="5767087"/>
              <a:ext cx="289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heSans UHH" panose="020B0502050302020203" pitchFamily="34" charset="0"/>
                </a:rPr>
                <a:t>Personalisiert</a:t>
              </a:r>
              <a:endParaRPr lang="en-US" dirty="0">
                <a:latin typeface="TheSans UHH" panose="020B0502050302020203" pitchFamily="34" charset="0"/>
              </a:endParaRPr>
            </a:p>
          </p:txBody>
        </p:sp>
        <p:cxnSp>
          <p:nvCxnSpPr>
            <p:cNvPr id="56" name="Gerade Verbindung mit Pfeil 55"/>
            <p:cNvCxnSpPr>
              <a:endCxn id="52" idx="1"/>
            </p:cNvCxnSpPr>
            <p:nvPr/>
          </p:nvCxnSpPr>
          <p:spPr>
            <a:xfrm flipV="1">
              <a:off x="5860350" y="5951753"/>
              <a:ext cx="808065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uppieren 62"/>
          <p:cNvGrpSpPr/>
          <p:nvPr/>
        </p:nvGrpSpPr>
        <p:grpSpPr>
          <a:xfrm>
            <a:off x="6569988" y="2828535"/>
            <a:ext cx="4860012" cy="2804682"/>
            <a:chOff x="5610434" y="3144219"/>
            <a:chExt cx="3838366" cy="2585323"/>
          </a:xfrm>
        </p:grpSpPr>
        <p:cxnSp>
          <p:nvCxnSpPr>
            <p:cNvPr id="53" name="Gerade Verbindung mit Pfeil 52"/>
            <p:cNvCxnSpPr/>
            <p:nvPr/>
          </p:nvCxnSpPr>
          <p:spPr>
            <a:xfrm flipV="1">
              <a:off x="5610434" y="3316750"/>
              <a:ext cx="789916" cy="1946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feld 57"/>
            <p:cNvSpPr txBox="1"/>
            <p:nvPr/>
          </p:nvSpPr>
          <p:spPr>
            <a:xfrm>
              <a:off x="6552750" y="3144219"/>
              <a:ext cx="289605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heSans UHH" panose="020B0502050302020203" pitchFamily="34" charset="0"/>
                </a:rPr>
                <a:t>Snack News: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err="1">
                  <a:latin typeface="TheSans UHH" panose="020B0502050302020203" pitchFamily="34" charset="0"/>
                </a:rPr>
                <a:t>Inhalte</a:t>
              </a:r>
              <a:r>
                <a:rPr lang="en-US" dirty="0">
                  <a:latin typeface="TheSans UHH" panose="020B0502050302020203" pitchFamily="34" charset="0"/>
                </a:rPr>
                <a:t> </a:t>
              </a:r>
              <a:r>
                <a:rPr lang="en-US" dirty="0" err="1">
                  <a:latin typeface="TheSans UHH" panose="020B0502050302020203" pitchFamily="34" charset="0"/>
                </a:rPr>
                <a:t>werden</a:t>
              </a:r>
              <a:r>
                <a:rPr lang="en-US" dirty="0">
                  <a:latin typeface="TheSans UHH" panose="020B0502050302020203" pitchFamily="34" charset="0"/>
                </a:rPr>
                <a:t> in </a:t>
              </a:r>
              <a:r>
                <a:rPr lang="en-US" dirty="0" err="1">
                  <a:latin typeface="TheSans UHH" panose="020B0502050302020203" pitchFamily="34" charset="0"/>
                </a:rPr>
                <a:t>einheitlichem</a:t>
              </a:r>
              <a:r>
                <a:rPr lang="en-US" dirty="0">
                  <a:latin typeface="TheSans UHH" panose="020B0502050302020203" pitchFamily="34" charset="0"/>
                </a:rPr>
                <a:t> Format </a:t>
              </a:r>
              <a:r>
                <a:rPr lang="en-US" dirty="0" err="1">
                  <a:latin typeface="TheSans UHH" panose="020B0502050302020203" pitchFamily="34" charset="0"/>
                </a:rPr>
                <a:t>präsentiert</a:t>
              </a:r>
              <a:endParaRPr lang="en-US" dirty="0">
                <a:latin typeface="TheSans UHH" panose="020B0502050302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err="1">
                  <a:latin typeface="TheSans UHH" panose="020B0502050302020203" pitchFamily="34" charset="0"/>
                </a:rPr>
                <a:t>Vorschau</a:t>
              </a:r>
              <a:r>
                <a:rPr lang="en-US" dirty="0">
                  <a:latin typeface="TheSans UHH" panose="020B0502050302020203" pitchFamily="34" charset="0"/>
                </a:rPr>
                <a:t> auf </a:t>
              </a:r>
              <a:r>
                <a:rPr lang="en-US" dirty="0" err="1">
                  <a:latin typeface="TheSans UHH" panose="020B0502050302020203" pitchFamily="34" charset="0"/>
                </a:rPr>
                <a:t>eigentlichen</a:t>
              </a:r>
              <a:r>
                <a:rPr lang="en-US" dirty="0">
                  <a:latin typeface="TheSans UHH" panose="020B0502050302020203" pitchFamily="34" charset="0"/>
                </a:rPr>
                <a:t> </a:t>
              </a:r>
              <a:r>
                <a:rPr lang="en-US" dirty="0" err="1">
                  <a:latin typeface="TheSans UHH" panose="020B0502050302020203" pitchFamily="34" charset="0"/>
                </a:rPr>
                <a:t>Inhalt</a:t>
              </a:r>
              <a:r>
                <a:rPr lang="en-US" dirty="0">
                  <a:latin typeface="TheSans UHH" panose="020B0502050302020203" pitchFamily="34" charset="0"/>
                </a:rPr>
                <a:t> </a:t>
              </a:r>
              <a:r>
                <a:rPr lang="en-US" dirty="0" err="1">
                  <a:latin typeface="TheSans UHH" panose="020B0502050302020203" pitchFamily="34" charset="0"/>
                </a:rPr>
                <a:t>durch</a:t>
              </a:r>
              <a:r>
                <a:rPr lang="en-US" dirty="0">
                  <a:latin typeface="TheSans UHH" panose="020B0502050302020203" pitchFamily="34" charset="0"/>
                </a:rPr>
                <a:t> </a:t>
              </a:r>
              <a:r>
                <a:rPr lang="en-US" dirty="0" err="1">
                  <a:latin typeface="TheSans UHH" panose="020B0502050302020203" pitchFamily="34" charset="0"/>
                </a:rPr>
                <a:t>Überschrift</a:t>
              </a:r>
              <a:r>
                <a:rPr lang="en-US" dirty="0">
                  <a:latin typeface="TheSans UHH" panose="020B0502050302020203" pitchFamily="34" charset="0"/>
                </a:rPr>
                <a:t> und Bild </a:t>
              </a:r>
              <a:r>
                <a:rPr lang="en-US" dirty="0">
                  <a:latin typeface="TheSans UHH" panose="020B0502050302020203" pitchFamily="34" charset="0"/>
                  <a:sym typeface="Wingdings" panose="05000000000000000000" pitchFamily="2" charset="2"/>
                </a:rPr>
                <a:t> Snack News!</a:t>
              </a:r>
              <a:endParaRPr lang="en-US" dirty="0">
                <a:latin typeface="TheSans UHH" panose="020B0502050302020203" pitchFamily="34" charset="0"/>
              </a:endParaRPr>
            </a:p>
            <a:p>
              <a:endParaRPr lang="en-US" dirty="0">
                <a:latin typeface="TheSans UHH" panose="020B0502050302020203" pitchFamily="34" charset="0"/>
              </a:endParaRPr>
            </a:p>
          </p:txBody>
        </p:sp>
      </p:grpSp>
      <p:sp>
        <p:nvSpPr>
          <p:cNvPr id="46" name="Ellipse 45">
            <a:extLst>
              <a:ext uri="{FF2B5EF4-FFF2-40B4-BE49-F238E27FC236}">
                <a16:creationId xmlns:a16="http://schemas.microsoft.com/office/drawing/2014/main" id="{38CADCBB-5472-484A-9E88-505B1613A0E8}"/>
              </a:ext>
            </a:extLst>
          </p:cNvPr>
          <p:cNvSpPr/>
          <p:nvPr/>
        </p:nvSpPr>
        <p:spPr>
          <a:xfrm>
            <a:off x="11102174" y="264111"/>
            <a:ext cx="633892" cy="63389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heSans UHH" panose="020B0502050302020203" pitchFamily="34" charset="0"/>
              </a:rPr>
              <a:t>1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950C17EA-C4A0-4136-97EB-601B2AD8A642}"/>
              </a:ext>
            </a:extLst>
          </p:cNvPr>
          <p:cNvSpPr txBox="1"/>
          <p:nvPr/>
        </p:nvSpPr>
        <p:spPr>
          <a:xfrm>
            <a:off x="10657121" y="898003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heSans UHH" panose="020B0502050302020203" pitchFamily="34" charset="0"/>
              </a:rPr>
              <a:t>Inhalte</a:t>
            </a:r>
            <a:endParaRPr lang="en-US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7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910176" y="1861790"/>
            <a:ext cx="7944361" cy="3278944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err="1">
                <a:latin typeface="TheSans UHH" panose="020B0502050302020203" pitchFamily="34" charset="0"/>
              </a:rPr>
              <a:t>Traditionelle</a:t>
            </a:r>
            <a:r>
              <a:rPr lang="en-US" sz="2400" b="1" dirty="0">
                <a:latin typeface="TheSans UHH" panose="020B0502050302020203" pitchFamily="34" charset="0"/>
              </a:rPr>
              <a:t> </a:t>
            </a:r>
            <a:r>
              <a:rPr lang="en-US" sz="2400" b="1" dirty="0" err="1">
                <a:latin typeface="TheSans UHH" panose="020B0502050302020203" pitchFamily="34" charset="0"/>
              </a:rPr>
              <a:t>Nachrichtenmedien</a:t>
            </a:r>
            <a:r>
              <a:rPr lang="en-US" sz="2400" b="1" dirty="0">
                <a:latin typeface="TheSans UHH" panose="020B0502050302020203" pitchFamily="34" charset="0"/>
              </a:rPr>
              <a:t>	</a:t>
            </a:r>
            <a:r>
              <a:rPr lang="en-US" sz="2400" dirty="0">
                <a:latin typeface="TheSans UHH" panose="020B0502050302020203" pitchFamily="34" charset="0"/>
              </a:rPr>
              <a:t>	</a:t>
            </a:r>
            <a:br>
              <a:rPr lang="en-US" sz="2400" dirty="0">
                <a:latin typeface="TheSans UHH" panose="020B0502050302020203" pitchFamily="34" charset="0"/>
              </a:rPr>
            </a:br>
            <a:r>
              <a:rPr lang="en-US" sz="2400" dirty="0">
                <a:latin typeface="TheSans UHH" panose="020B0502050302020203" pitchFamily="34" charset="0"/>
              </a:rPr>
              <a:t>-&gt; </a:t>
            </a:r>
            <a:r>
              <a:rPr lang="de-DE" sz="2400" dirty="0">
                <a:latin typeface="TheSans UHH" panose="020B0502050302020203" pitchFamily="34" charset="0"/>
              </a:rPr>
              <a:t>angepasst an Logik der sozialen Netzwerke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latin typeface="TheSans UHH" panose="020B0502050302020203" pitchFamily="34" charset="0"/>
              </a:rPr>
              <a:t>„alternative“ </a:t>
            </a:r>
            <a:r>
              <a:rPr lang="en-US" sz="2400" b="1" dirty="0" err="1">
                <a:latin typeface="TheSans UHH" panose="020B0502050302020203" pitchFamily="34" charset="0"/>
              </a:rPr>
              <a:t>Nachrichtenmedien</a:t>
            </a:r>
            <a:r>
              <a:rPr lang="en-US" sz="2400" b="1" dirty="0">
                <a:latin typeface="TheSans UHH" panose="020B0502050302020203" pitchFamily="34" charset="0"/>
              </a:rPr>
              <a:t> </a:t>
            </a:r>
            <a:br>
              <a:rPr lang="en-US" sz="2400" dirty="0">
                <a:latin typeface="TheSans UHH" panose="020B0502050302020203" pitchFamily="34" charset="0"/>
              </a:rPr>
            </a:br>
            <a:r>
              <a:rPr lang="en-US" sz="2400" dirty="0">
                <a:latin typeface="TheSans UHH" panose="020B0502050302020203" pitchFamily="34" charset="0"/>
              </a:rPr>
              <a:t>-&gt; </a:t>
            </a:r>
            <a: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  <a:t>unterschiedlicher Professionalitätsgrad</a:t>
            </a:r>
            <a:endParaRPr lang="en-US" sz="2400" dirty="0">
              <a:latin typeface="TheSans UHH" panose="020B0502050302020203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err="1">
                <a:latin typeface="TheSans UHH" panose="020B0502050302020203" pitchFamily="34" charset="0"/>
              </a:rPr>
              <a:t>Politische</a:t>
            </a:r>
            <a:r>
              <a:rPr lang="en-US" sz="2400" b="1" dirty="0">
                <a:latin typeface="TheSans UHH" panose="020B0502050302020203" pitchFamily="34" charset="0"/>
              </a:rPr>
              <a:t> </a:t>
            </a:r>
            <a:r>
              <a:rPr lang="en-US" sz="2400" b="1" dirty="0" err="1">
                <a:latin typeface="TheSans UHH" panose="020B0502050302020203" pitchFamily="34" charset="0"/>
              </a:rPr>
              <a:t>Akteure</a:t>
            </a:r>
            <a:r>
              <a:rPr lang="en-US" sz="2400" b="1" dirty="0">
                <a:latin typeface="TheSans UHH" panose="020B0502050302020203" pitchFamily="34" charset="0"/>
              </a:rPr>
              <a:t> (</a:t>
            </a:r>
            <a:r>
              <a:rPr lang="en-US" sz="2400" b="1" dirty="0" err="1">
                <a:latin typeface="TheSans UHH" panose="020B0502050302020203" pitchFamily="34" charset="0"/>
              </a:rPr>
              <a:t>offen</a:t>
            </a:r>
            <a:r>
              <a:rPr lang="en-US" sz="2400" b="1" dirty="0">
                <a:latin typeface="TheSans UHH" panose="020B0502050302020203" pitchFamily="34" charset="0"/>
              </a:rPr>
              <a:t>) </a:t>
            </a:r>
            <a:br>
              <a:rPr lang="en-US" sz="2400" dirty="0">
                <a:latin typeface="TheSans UHH" panose="020B0502050302020203" pitchFamily="34" charset="0"/>
              </a:rPr>
            </a:br>
            <a:r>
              <a:rPr lang="en-US" sz="2400" dirty="0">
                <a:latin typeface="TheSans UHH" panose="020B0502050302020203" pitchFamily="34" charset="0"/>
              </a:rPr>
              <a:t>-&gt; </a:t>
            </a:r>
            <a: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  <a:t>„</a:t>
            </a:r>
            <a:r>
              <a:rPr lang="de-DE" sz="2400" dirty="0" err="1">
                <a:latin typeface="TheSans UHH" panose="020B0502050302020203" pitchFamily="34" charset="0"/>
                <a:sym typeface="Wingdings" panose="05000000000000000000" pitchFamily="2" charset="2"/>
              </a:rPr>
              <a:t>news</a:t>
            </a:r>
            <a: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latin typeface="TheSans UHH" panose="020B0502050302020203" pitchFamily="34" charset="0"/>
                <a:sym typeface="Wingdings" panose="05000000000000000000" pitchFamily="2" charset="2"/>
              </a:rPr>
              <a:t>rooms</a:t>
            </a:r>
            <a: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  <a:t>“ für politische Werbung</a:t>
            </a:r>
            <a:endParaRPr lang="de-DE" sz="2400" dirty="0">
              <a:latin typeface="TheSans UHH" panose="020B0502050302020203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err="1">
                <a:latin typeface="TheSans UHH" panose="020B0502050302020203" pitchFamily="34" charset="0"/>
              </a:rPr>
              <a:t>Politische</a:t>
            </a:r>
            <a:r>
              <a:rPr lang="en-US" sz="2400" b="1" dirty="0">
                <a:latin typeface="TheSans UHH" panose="020B0502050302020203" pitchFamily="34" charset="0"/>
              </a:rPr>
              <a:t> </a:t>
            </a:r>
            <a:r>
              <a:rPr lang="en-US" sz="2400" b="1" dirty="0" err="1">
                <a:latin typeface="TheSans UHH" panose="020B0502050302020203" pitchFamily="34" charset="0"/>
              </a:rPr>
              <a:t>Akteure</a:t>
            </a:r>
            <a:r>
              <a:rPr lang="en-US" sz="2400" b="1" dirty="0">
                <a:latin typeface="TheSans UHH" panose="020B0502050302020203" pitchFamily="34" charset="0"/>
              </a:rPr>
              <a:t> (</a:t>
            </a:r>
            <a:r>
              <a:rPr lang="en-US" sz="2400" b="1" dirty="0" err="1">
                <a:latin typeface="TheSans UHH" panose="020B0502050302020203" pitchFamily="34" charset="0"/>
              </a:rPr>
              <a:t>verdeckt</a:t>
            </a:r>
            <a:r>
              <a:rPr lang="en-US" sz="2400" b="1" dirty="0">
                <a:latin typeface="TheSans UHH" panose="020B0502050302020203" pitchFamily="34" charset="0"/>
              </a:rPr>
              <a:t>) </a:t>
            </a:r>
            <a:br>
              <a:rPr lang="en-US" sz="2400" dirty="0">
                <a:latin typeface="TheSans UHH" panose="020B0502050302020203" pitchFamily="34" charset="0"/>
              </a:rPr>
            </a:br>
            <a:r>
              <a:rPr lang="en-US" sz="2400" dirty="0">
                <a:latin typeface="TheSans UHH" panose="020B0502050302020203" pitchFamily="34" charset="0"/>
              </a:rPr>
              <a:t>-&gt; </a:t>
            </a:r>
            <a:r>
              <a:rPr lang="de-DE" sz="2400" dirty="0">
                <a:latin typeface="TheSans UHH" panose="020B0502050302020203" pitchFamily="34" charset="0"/>
              </a:rPr>
              <a:t>als Kopie bekannter, vertrauenswürdiger Seiten</a:t>
            </a:r>
            <a:endParaRPr lang="de-DE" sz="2400" b="1" dirty="0">
              <a:latin typeface="TheSans UHH" panose="020B0502050302020203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latin typeface="TheSans UHH" panose="020B0502050302020203" pitchFamily="34" charset="0"/>
              </a:rPr>
              <a:t>Link </a:t>
            </a:r>
            <a:r>
              <a:rPr lang="en-US" sz="2400" b="1" dirty="0" err="1">
                <a:latin typeface="TheSans UHH" panose="020B0502050302020203" pitchFamily="34" charset="0"/>
              </a:rPr>
              <a:t>Fabriken</a:t>
            </a:r>
            <a:r>
              <a:rPr lang="en-US" sz="2400" b="1" dirty="0">
                <a:latin typeface="TheSans UHH" panose="020B0502050302020203" pitchFamily="34" charset="0"/>
              </a:rPr>
              <a:t> (click-bait) </a:t>
            </a:r>
            <a:br>
              <a:rPr lang="en-US" sz="2400" dirty="0">
                <a:latin typeface="TheSans UHH" panose="020B0502050302020203" pitchFamily="34" charset="0"/>
              </a:rPr>
            </a:br>
            <a:r>
              <a:rPr lang="en-US" sz="2400" dirty="0">
                <a:latin typeface="TheSans UHH" panose="020B0502050302020203" pitchFamily="34" charset="0"/>
              </a:rPr>
              <a:t>-&gt; </a:t>
            </a:r>
            <a:r>
              <a:rPr lang="de-DE" sz="2400" dirty="0" err="1">
                <a:latin typeface="TheSans UHH" panose="020B0502050302020203" pitchFamily="34" charset="0"/>
              </a:rPr>
              <a:t>emotionalisierte</a:t>
            </a:r>
            <a:r>
              <a:rPr lang="de-DE" sz="2400" dirty="0">
                <a:latin typeface="TheSans UHH" panose="020B0502050302020203" pitchFamily="34" charset="0"/>
              </a:rPr>
              <a:t> Politik als </a:t>
            </a:r>
            <a:r>
              <a:rPr lang="de-DE" sz="2400" dirty="0" err="1">
                <a:latin typeface="TheSans UHH" panose="020B0502050302020203" pitchFamily="34" charset="0"/>
              </a:rPr>
              <a:t>Klickhit</a:t>
            </a:r>
            <a:endParaRPr lang="en-US" sz="2400" dirty="0">
              <a:latin typeface="TheSans UHH" panose="020B0502050302020203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err="1">
                <a:latin typeface="TheSans UHH" panose="020B0502050302020203" pitchFamily="34" charset="0"/>
              </a:rPr>
              <a:t>Satireseiten</a:t>
            </a:r>
            <a:r>
              <a:rPr lang="en-US" sz="2400" dirty="0">
                <a:latin typeface="TheSans UHH" panose="020B0502050302020203" pitchFamily="34" charset="0"/>
              </a:rPr>
              <a:t> </a:t>
            </a:r>
            <a:br>
              <a:rPr lang="en-US" sz="2400" dirty="0">
                <a:latin typeface="TheSans UHH" panose="020B0502050302020203" pitchFamily="34" charset="0"/>
              </a:rPr>
            </a:br>
            <a:r>
              <a:rPr lang="en-US" sz="2400" dirty="0">
                <a:latin typeface="TheSans UHH" panose="020B0502050302020203" pitchFamily="34" charset="0"/>
              </a:rPr>
              <a:t>-&gt;</a:t>
            </a:r>
            <a:r>
              <a:rPr lang="de-DE" sz="2400" dirty="0">
                <a:latin typeface="TheSans UHH" panose="020B0502050302020203" pitchFamily="34" charset="0"/>
                <a:sym typeface="Wingdings" panose="05000000000000000000" pitchFamily="2" charset="2"/>
              </a:rPr>
              <a:t> gezielte Täuschung unbedarfter Nutzer*innen</a:t>
            </a:r>
            <a:endParaRPr lang="en-US" sz="2400" dirty="0">
              <a:latin typeface="TheSans UHH" panose="020B0502050302020203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400" dirty="0">
              <a:latin typeface="TheSans UHH" panose="020B0502050302020203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511-B16D-48CF-A8AF-92EC4BBA69F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idx="13"/>
          </p:nvPr>
        </p:nvSpPr>
        <p:spPr>
          <a:xfrm>
            <a:off x="990598" y="1774801"/>
            <a:ext cx="6839704" cy="778297"/>
          </a:xfrm>
        </p:spPr>
        <p:txBody>
          <a:bodyPr/>
          <a:lstStyle/>
          <a:p>
            <a:r>
              <a:rPr lang="de-DE" b="1" dirty="0">
                <a:latin typeface="TheSans UHH" panose="020B0502050302020203" pitchFamily="34" charset="0"/>
              </a:rPr>
              <a:t>6 Typen von</a:t>
            </a:r>
          </a:p>
          <a:p>
            <a:r>
              <a:rPr lang="de-DE" b="1" dirty="0">
                <a:latin typeface="TheSans UHH" panose="020B0502050302020203" pitchFamily="34" charset="0"/>
              </a:rPr>
              <a:t>„Snack News“</a:t>
            </a:r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990599" y="2885326"/>
            <a:ext cx="1836433" cy="3312275"/>
            <a:chOff x="598009" y="1556792"/>
            <a:chExt cx="2277688" cy="4108142"/>
          </a:xfrm>
        </p:grpSpPr>
        <p:grpSp>
          <p:nvGrpSpPr>
            <p:cNvPr id="44" name="Gruppieren 43"/>
            <p:cNvGrpSpPr/>
            <p:nvPr/>
          </p:nvGrpSpPr>
          <p:grpSpPr>
            <a:xfrm>
              <a:off x="900113" y="1556792"/>
              <a:ext cx="1903064" cy="1172812"/>
              <a:chOff x="2425856" y="1931106"/>
              <a:chExt cx="2722208" cy="1761663"/>
            </a:xfrm>
          </p:grpSpPr>
          <p:grpSp>
            <p:nvGrpSpPr>
              <p:cNvPr id="45" name="Gruppieren 44"/>
              <p:cNvGrpSpPr/>
              <p:nvPr/>
            </p:nvGrpSpPr>
            <p:grpSpPr>
              <a:xfrm>
                <a:off x="3649129" y="2447936"/>
                <a:ext cx="1498935" cy="867743"/>
                <a:chOff x="3289089" y="3287123"/>
                <a:chExt cx="1498935" cy="867743"/>
              </a:xfrm>
            </p:grpSpPr>
            <p:pic>
              <p:nvPicPr>
                <p:cNvPr id="54" name="Grafik 53"/>
                <p:cNvPicPr>
                  <a:picLocks noChangeAspect="1"/>
                </p:cNvPicPr>
                <p:nvPr/>
              </p:nvPicPr>
              <p:blipFill>
                <a:blip r:embed="rId2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9089" y="3287123"/>
                  <a:ext cx="1498935" cy="867743"/>
                </a:xfrm>
                <a:prstGeom prst="rect">
                  <a:avLst/>
                </a:prstGeom>
              </p:spPr>
            </p:pic>
            <p:pic>
              <p:nvPicPr>
                <p:cNvPr id="55" name="Grafik 54"/>
                <p:cNvPicPr>
                  <a:picLocks noChangeAspect="1"/>
                </p:cNvPicPr>
                <p:nvPr/>
              </p:nvPicPr>
              <p:blipFill>
                <a:blip r:embed="rId3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46989" y="3611510"/>
                  <a:ext cx="418586" cy="393107"/>
                </a:xfrm>
                <a:prstGeom prst="rect">
                  <a:avLst/>
                </a:prstGeom>
              </p:spPr>
            </p:pic>
          </p:grpSp>
          <p:pic>
            <p:nvPicPr>
              <p:cNvPr id="46" name="Grafik 45"/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7982" y="2825026"/>
                <a:ext cx="1498935" cy="867743"/>
              </a:xfrm>
              <a:prstGeom prst="rect">
                <a:avLst/>
              </a:prstGeom>
            </p:spPr>
          </p:pic>
          <p:grpSp>
            <p:nvGrpSpPr>
              <p:cNvPr id="47" name="Gruppieren 46"/>
              <p:cNvGrpSpPr/>
              <p:nvPr/>
            </p:nvGrpSpPr>
            <p:grpSpPr>
              <a:xfrm>
                <a:off x="3360319" y="1931106"/>
                <a:ext cx="1498935" cy="867743"/>
                <a:chOff x="3289089" y="3287123"/>
                <a:chExt cx="1498935" cy="867743"/>
              </a:xfrm>
            </p:grpSpPr>
            <p:pic>
              <p:nvPicPr>
                <p:cNvPr id="52" name="Grafik 51"/>
                <p:cNvPicPr>
                  <a:picLocks noChangeAspect="1"/>
                </p:cNvPicPr>
                <p:nvPr/>
              </p:nvPicPr>
              <p:blipFill>
                <a:blip r:embed="rId2" cstate="screen">
                  <a:duotone>
                    <a:prstClr val="black"/>
                    <a:srgbClr val="FFFF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9089" y="3287123"/>
                  <a:ext cx="1498935" cy="867743"/>
                </a:xfrm>
                <a:prstGeom prst="rect">
                  <a:avLst/>
                </a:prstGeom>
              </p:spPr>
            </p:pic>
            <p:pic>
              <p:nvPicPr>
                <p:cNvPr id="53" name="Grafik 52"/>
                <p:cNvPicPr>
                  <a:picLocks noChangeAspect="1"/>
                </p:cNvPicPr>
                <p:nvPr/>
              </p:nvPicPr>
              <p:blipFill>
                <a:blip r:embed="rId3" cstate="screen">
                  <a:duotone>
                    <a:prstClr val="black"/>
                    <a:srgbClr val="FFFF0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46989" y="3611510"/>
                  <a:ext cx="418586" cy="393107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uppieren 47"/>
              <p:cNvGrpSpPr/>
              <p:nvPr/>
            </p:nvGrpSpPr>
            <p:grpSpPr>
              <a:xfrm>
                <a:off x="2425856" y="2084060"/>
                <a:ext cx="1498935" cy="867743"/>
                <a:chOff x="3289089" y="3287123"/>
                <a:chExt cx="1498935" cy="867743"/>
              </a:xfrm>
            </p:grpSpPr>
            <p:pic>
              <p:nvPicPr>
                <p:cNvPr id="50" name="Grafik 49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9089" y="3287123"/>
                  <a:ext cx="1498935" cy="867743"/>
                </a:xfrm>
                <a:prstGeom prst="rect">
                  <a:avLst/>
                </a:prstGeom>
              </p:spPr>
            </p:pic>
            <p:pic>
              <p:nvPicPr>
                <p:cNvPr id="51" name="Grafik 5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46989" y="3611510"/>
                  <a:ext cx="418586" cy="393107"/>
                </a:xfrm>
                <a:prstGeom prst="rect">
                  <a:avLst/>
                </a:prstGeom>
              </p:spPr>
            </p:pic>
          </p:grpSp>
          <p:pic>
            <p:nvPicPr>
              <p:cNvPr id="49" name="Grafik 4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3968" y="3175800"/>
                <a:ext cx="352974" cy="346907"/>
              </a:xfrm>
              <a:prstGeom prst="rect">
                <a:avLst/>
              </a:prstGeom>
            </p:spPr>
          </p:pic>
        </p:grpSp>
        <p:grpSp>
          <p:nvGrpSpPr>
            <p:cNvPr id="56" name="Gruppieren 55"/>
            <p:cNvGrpSpPr/>
            <p:nvPr/>
          </p:nvGrpSpPr>
          <p:grpSpPr>
            <a:xfrm>
              <a:off x="706263" y="4393888"/>
              <a:ext cx="2162715" cy="1271046"/>
              <a:chOff x="5940152" y="4152298"/>
              <a:chExt cx="2162715" cy="1271046"/>
            </a:xfrm>
          </p:grpSpPr>
          <p:pic>
            <p:nvPicPr>
              <p:cNvPr id="57" name="Grafik 56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152" y="4152298"/>
                <a:ext cx="608021" cy="866837"/>
              </a:xfrm>
              <a:prstGeom prst="rect">
                <a:avLst/>
              </a:prstGeom>
            </p:spPr>
          </p:pic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8406" y="4337184"/>
                <a:ext cx="694461" cy="935221"/>
              </a:xfrm>
              <a:prstGeom prst="rect">
                <a:avLst/>
              </a:prstGeom>
            </p:spPr>
          </p:pic>
          <p:pic>
            <p:nvPicPr>
              <p:cNvPr id="59" name="Grafik 58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7781" y="4469627"/>
                <a:ext cx="608021" cy="866837"/>
              </a:xfrm>
              <a:prstGeom prst="rect">
                <a:avLst/>
              </a:prstGeom>
            </p:spPr>
          </p:pic>
          <p:pic>
            <p:nvPicPr>
              <p:cNvPr id="60" name="Grafik 59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1018" y="4536507"/>
                <a:ext cx="694461" cy="886837"/>
              </a:xfrm>
              <a:prstGeom prst="rect">
                <a:avLst/>
              </a:prstGeom>
            </p:spPr>
          </p:pic>
        </p:grpSp>
        <p:sp>
          <p:nvSpPr>
            <p:cNvPr id="61" name="Rechteck 60"/>
            <p:cNvSpPr/>
            <p:nvPr/>
          </p:nvSpPr>
          <p:spPr bwMode="auto">
            <a:xfrm>
              <a:off x="2045118" y="2151912"/>
              <a:ext cx="255225" cy="17471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18039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1700">
                <a:latin typeface="Arial" charset="0"/>
                <a:cs typeface="Arial" charset="0"/>
              </a:endParaRPr>
            </a:p>
          </p:txBody>
        </p:sp>
        <p:sp>
          <p:nvSpPr>
            <p:cNvPr id="62" name="Rechteck 61"/>
            <p:cNvSpPr/>
            <p:nvPr/>
          </p:nvSpPr>
          <p:spPr bwMode="auto">
            <a:xfrm>
              <a:off x="2620472" y="2175725"/>
              <a:ext cx="255225" cy="17471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18039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1700">
                <a:latin typeface="Arial" charset="0"/>
                <a:cs typeface="Arial" charset="0"/>
              </a:endParaRPr>
            </a:p>
          </p:txBody>
        </p:sp>
        <p:sp>
          <p:nvSpPr>
            <p:cNvPr id="63" name="Rechteck 62"/>
            <p:cNvSpPr/>
            <p:nvPr/>
          </p:nvSpPr>
          <p:spPr bwMode="auto">
            <a:xfrm>
              <a:off x="1377941" y="2425875"/>
              <a:ext cx="255225" cy="174717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18039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1700">
                <a:latin typeface="Arial" charset="0"/>
                <a:cs typeface="Arial" charset="0"/>
              </a:endParaRPr>
            </a:p>
          </p:txBody>
        </p:sp>
        <p:cxnSp>
          <p:nvCxnSpPr>
            <p:cNvPr id="64" name="Gekrümmter Verbinder 30"/>
            <p:cNvCxnSpPr/>
            <p:nvPr/>
          </p:nvCxnSpPr>
          <p:spPr bwMode="auto">
            <a:xfrm rot="5400000" flipH="1" flipV="1">
              <a:off x="425221" y="3361794"/>
              <a:ext cx="1511331" cy="24695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5" name="Gekrümmter Verbinder 31"/>
            <p:cNvCxnSpPr>
              <a:endCxn id="61" idx="2"/>
            </p:cNvCxnSpPr>
            <p:nvPr/>
          </p:nvCxnSpPr>
          <p:spPr bwMode="auto">
            <a:xfrm rot="5400000" flipH="1" flipV="1">
              <a:off x="788571" y="2852342"/>
              <a:ext cx="1909872" cy="85844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Gekrümmter Verbinder 33"/>
            <p:cNvCxnSpPr/>
            <p:nvPr/>
          </p:nvCxnSpPr>
          <p:spPr bwMode="auto">
            <a:xfrm rot="5400000" flipH="1" flipV="1">
              <a:off x="1642120" y="3205056"/>
              <a:ext cx="1915509" cy="15625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7" name="Rechteck 66"/>
            <p:cNvSpPr/>
            <p:nvPr/>
          </p:nvSpPr>
          <p:spPr bwMode="auto">
            <a:xfrm>
              <a:off x="598009" y="2786441"/>
              <a:ext cx="2173791" cy="1454494"/>
            </a:xfrm>
            <a:prstGeom prst="rect">
              <a:avLst/>
            </a:prstGeom>
            <a:noFill/>
            <a:ln w="762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CH" sz="1700" dirty="0">
                <a:latin typeface="Arial" charset="0"/>
                <a:cs typeface="Arial" charset="0"/>
              </a:endParaRPr>
            </a:p>
          </p:txBody>
        </p:sp>
        <p:cxnSp>
          <p:nvCxnSpPr>
            <p:cNvPr id="68" name="Gerade Verbindung mit Pfeil 67"/>
            <p:cNvCxnSpPr/>
            <p:nvPr/>
          </p:nvCxnSpPr>
          <p:spPr bwMode="auto">
            <a:xfrm flipH="1" flipV="1">
              <a:off x="1043608" y="4201172"/>
              <a:ext cx="13799" cy="1529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9" name="Gerade Verbindung mit Pfeil 68"/>
            <p:cNvCxnSpPr>
              <a:stCxn id="60" idx="0"/>
            </p:cNvCxnSpPr>
            <p:nvPr/>
          </p:nvCxnSpPr>
          <p:spPr bwMode="auto">
            <a:xfrm flipV="1">
              <a:off x="1304360" y="4201172"/>
              <a:ext cx="0" cy="5769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Gerade Verbindung mit Pfeil 69"/>
            <p:cNvCxnSpPr>
              <a:stCxn id="59" idx="0"/>
            </p:cNvCxnSpPr>
            <p:nvPr/>
          </p:nvCxnSpPr>
          <p:spPr bwMode="auto">
            <a:xfrm flipH="1" flipV="1">
              <a:off x="1671636" y="4201172"/>
              <a:ext cx="6267" cy="5100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Gerade Verbindung mit Pfeil 70"/>
            <p:cNvCxnSpPr>
              <a:stCxn id="58" idx="0"/>
            </p:cNvCxnSpPr>
            <p:nvPr/>
          </p:nvCxnSpPr>
          <p:spPr bwMode="auto">
            <a:xfrm flipV="1">
              <a:off x="2521748" y="4201172"/>
              <a:ext cx="0" cy="3776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Gekrümmter Verbinder 31"/>
            <p:cNvCxnSpPr>
              <a:stCxn id="67" idx="2"/>
            </p:cNvCxnSpPr>
            <p:nvPr/>
          </p:nvCxnSpPr>
          <p:spPr bwMode="auto">
            <a:xfrm rot="5400000" flipH="1" flipV="1">
              <a:off x="1059406" y="2888581"/>
              <a:ext cx="1977852" cy="726855"/>
            </a:xfrm>
            <a:prstGeom prst="curvedConnector5">
              <a:avLst>
                <a:gd name="adj1" fmla="val 28069"/>
                <a:gd name="adj2" fmla="val 61105"/>
                <a:gd name="adj3" fmla="val 8677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73" name="Picture 8" descr="http://notizie-assurde.studenti.it/wp-content/uploads/2013/02/Facebook_ico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344" y="2899027"/>
              <a:ext cx="1229321" cy="122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524000" y="6442394"/>
            <a:ext cx="9144000" cy="365125"/>
          </a:xfrm>
        </p:spPr>
        <p:txBody>
          <a:bodyPr/>
          <a:lstStyle/>
          <a:p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6786C02-1AF5-40A2-B79D-CA1C267323A7}"/>
              </a:ext>
            </a:extLst>
          </p:cNvPr>
          <p:cNvSpPr/>
          <p:nvPr/>
        </p:nvSpPr>
        <p:spPr>
          <a:xfrm>
            <a:off x="11102174" y="264111"/>
            <a:ext cx="633892" cy="63389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heSans UHH" panose="020B0502050302020203" pitchFamily="34" charset="0"/>
              </a:rPr>
              <a:t>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18053EF8-3BAF-4A7C-BC44-58074D1D2BF8}"/>
              </a:ext>
            </a:extLst>
          </p:cNvPr>
          <p:cNvSpPr txBox="1"/>
          <p:nvPr/>
        </p:nvSpPr>
        <p:spPr>
          <a:xfrm>
            <a:off x="10657121" y="898003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heSans UHH" panose="020B0502050302020203" pitchFamily="34" charset="0"/>
              </a:rPr>
              <a:t>Inhalte</a:t>
            </a:r>
            <a:endParaRPr lang="en-US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C511-B16D-48CF-A8AF-92EC4BBA69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Pfeil nach rechts 11"/>
          <p:cNvSpPr/>
          <p:nvPr/>
        </p:nvSpPr>
        <p:spPr>
          <a:xfrm>
            <a:off x="-2556792" y="2780928"/>
            <a:ext cx="978408" cy="484632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cxnSp>
        <p:nvCxnSpPr>
          <p:cNvPr id="29" name="Gerade Verbindung mit Pfeil 28"/>
          <p:cNvCxnSpPr/>
          <p:nvPr/>
        </p:nvCxnSpPr>
        <p:spPr>
          <a:xfrm flipV="1">
            <a:off x="3287689" y="4002728"/>
            <a:ext cx="5835379" cy="2354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9048329" y="3725090"/>
            <a:ext cx="1739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Wirtschaftlicher </a:t>
            </a:r>
            <a:br>
              <a:rPr lang="de-DE" dirty="0"/>
            </a:br>
            <a:r>
              <a:rPr lang="de-DE" dirty="0"/>
              <a:t>Nutzen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141509" y="3718481"/>
            <a:ext cx="1213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Politischer </a:t>
            </a:r>
            <a:br>
              <a:rPr lang="de-DE" dirty="0"/>
            </a:br>
            <a:r>
              <a:rPr lang="de-DE" dirty="0"/>
              <a:t>Einfluss</a:t>
            </a:r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5951990" y="1909764"/>
            <a:ext cx="0" cy="418498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4868271" y="1524005"/>
            <a:ext cx="211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Fakten (Information)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717455" y="6095980"/>
            <a:ext cx="246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Fiktion (Desinformation)</a:t>
            </a:r>
          </a:p>
        </p:txBody>
      </p:sp>
      <p:sp>
        <p:nvSpPr>
          <p:cNvPr id="15" name="Ellipse 14"/>
          <p:cNvSpPr/>
          <p:nvPr/>
        </p:nvSpPr>
        <p:spPr>
          <a:xfrm>
            <a:off x="6180404" y="1584716"/>
            <a:ext cx="1931821" cy="1335571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TheSans UHH" panose="020B0502050302020203" pitchFamily="34" charset="0"/>
              </a:rPr>
              <a:t>trad. Medien: Qualität</a:t>
            </a:r>
          </a:p>
        </p:txBody>
      </p:sp>
      <p:sp>
        <p:nvSpPr>
          <p:cNvPr id="34" name="Ellipse 33"/>
          <p:cNvSpPr/>
          <p:nvPr/>
        </p:nvSpPr>
        <p:spPr>
          <a:xfrm>
            <a:off x="6900484" y="4156321"/>
            <a:ext cx="1931821" cy="70849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TheSans UHH" panose="020B0502050302020203" pitchFamily="34" charset="0"/>
              </a:rPr>
              <a:t>trad. Medien: Boulevard</a:t>
            </a:r>
          </a:p>
        </p:txBody>
      </p:sp>
      <p:sp>
        <p:nvSpPr>
          <p:cNvPr id="35" name="Ellipse 34"/>
          <p:cNvSpPr/>
          <p:nvPr/>
        </p:nvSpPr>
        <p:spPr>
          <a:xfrm>
            <a:off x="4583832" y="2834582"/>
            <a:ext cx="1997366" cy="246807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TheSans UHH" panose="020B0502050302020203" pitchFamily="34" charset="0"/>
              </a:rPr>
              <a:t>„alternative“ Medien</a:t>
            </a:r>
          </a:p>
        </p:txBody>
      </p:sp>
      <p:sp>
        <p:nvSpPr>
          <p:cNvPr id="36" name="Ellipse 35"/>
          <p:cNvSpPr/>
          <p:nvPr/>
        </p:nvSpPr>
        <p:spPr>
          <a:xfrm>
            <a:off x="3223183" y="1963680"/>
            <a:ext cx="953326" cy="398704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TheSans UHH" panose="020B0502050302020203" pitchFamily="34" charset="0"/>
              </a:rPr>
              <a:t>Politische Akteure</a:t>
            </a:r>
          </a:p>
        </p:txBody>
      </p:sp>
      <p:sp>
        <p:nvSpPr>
          <p:cNvPr id="37" name="Ellipse 36"/>
          <p:cNvSpPr/>
          <p:nvPr/>
        </p:nvSpPr>
        <p:spPr>
          <a:xfrm>
            <a:off x="8239787" y="5458982"/>
            <a:ext cx="1931821" cy="70849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TheSans UHH" panose="020B0502050302020203" pitchFamily="34" charset="0"/>
              </a:rPr>
              <a:t>Linkfabriken</a:t>
            </a:r>
          </a:p>
        </p:txBody>
      </p:sp>
      <p:sp>
        <p:nvSpPr>
          <p:cNvPr id="38" name="Ellipse 37"/>
          <p:cNvSpPr/>
          <p:nvPr/>
        </p:nvSpPr>
        <p:spPr>
          <a:xfrm>
            <a:off x="6056987" y="5312517"/>
            <a:ext cx="1931821" cy="70849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TheSans UHH" panose="020B0502050302020203" pitchFamily="34" charset="0"/>
              </a:rPr>
              <a:t>Satire</a:t>
            </a: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942" y="5944175"/>
            <a:ext cx="1872208" cy="749814"/>
          </a:xfrm>
          <a:prstGeom prst="rect">
            <a:avLst/>
          </a:prstGeom>
        </p:spPr>
      </p:pic>
      <p:pic>
        <p:nvPicPr>
          <p:cNvPr id="40" name="Picture 2" descr="https://scontent.xx.fbcdn.net/v/t1.0-1/484022_337130723038182_925697698_n.jpg?oh=8156ef31e56aef9e10a60651a2bcd8fe&amp;oe=58DC67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82" y="3761811"/>
            <a:ext cx="572887" cy="57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21" y="2940722"/>
            <a:ext cx="2204907" cy="693367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8658" y="4385227"/>
            <a:ext cx="1017221" cy="1032403"/>
          </a:xfrm>
          <a:prstGeom prst="rect">
            <a:avLst/>
          </a:prstGeom>
        </p:spPr>
      </p:pic>
      <p:sp>
        <p:nvSpPr>
          <p:cNvPr id="23" name="Titel 5"/>
          <p:cNvSpPr txBox="1">
            <a:spLocks/>
          </p:cNvSpPr>
          <p:nvPr/>
        </p:nvSpPr>
        <p:spPr>
          <a:xfrm>
            <a:off x="7183441" y="1685998"/>
            <a:ext cx="6865539" cy="970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tx1"/>
                </a:solidFill>
                <a:latin typeface="TheSans UHH" panose="020B0502050302020203" pitchFamily="34" charset="0"/>
              </a:rPr>
              <a:t>6 Typen von </a:t>
            </a:r>
            <a:br>
              <a:rPr lang="de-DE" sz="2800" dirty="0">
                <a:solidFill>
                  <a:schemeClr val="tx1"/>
                </a:solidFill>
                <a:latin typeface="TheSans UHH" panose="020B0502050302020203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TheSans UHH" panose="020B0502050302020203" pitchFamily="34" charset="0"/>
              </a:rPr>
              <a:t>„Snack News“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077DC0-2858-4E23-AEF1-35123B5AFF51}"/>
              </a:ext>
            </a:extLst>
          </p:cNvPr>
          <p:cNvSpPr txBox="1"/>
          <p:nvPr/>
        </p:nvSpPr>
        <p:spPr>
          <a:xfrm>
            <a:off x="3380324" y="221628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offen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3BFD2D3-11C4-4077-BF99-1B0C30B55FF0}"/>
              </a:ext>
            </a:extLst>
          </p:cNvPr>
          <p:cNvSpPr txBox="1"/>
          <p:nvPr/>
        </p:nvSpPr>
        <p:spPr>
          <a:xfrm>
            <a:off x="3359967" y="5297432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verdeckt</a:t>
            </a:r>
          </a:p>
        </p:txBody>
      </p:sp>
      <p:sp>
        <p:nvSpPr>
          <p:cNvPr id="27" name="Fußzeilenplatzhalter 3">
            <a:extLst>
              <a:ext uri="{FF2B5EF4-FFF2-40B4-BE49-F238E27FC236}">
                <a16:creationId xmlns:a16="http://schemas.microsoft.com/office/drawing/2014/main" id="{99A0C63B-07A3-4923-A1CA-38C3091D9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0" y="6442394"/>
            <a:ext cx="9144000" cy="365125"/>
          </a:xfrm>
        </p:spPr>
        <p:txBody>
          <a:bodyPr/>
          <a:lstStyle/>
          <a:p>
            <a:pPr algn="ctr"/>
            <a:r>
              <a:rPr lang="de-DE" dirty="0"/>
              <a:t>Katharina Kleinen-von </a:t>
            </a:r>
            <a:r>
              <a:rPr lang="de-DE" dirty="0" err="1"/>
              <a:t>Königslöw</a:t>
            </a:r>
            <a:endParaRPr lang="de-DE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E1867AA-D192-4207-A0C4-0FF26145D0E4}"/>
              </a:ext>
            </a:extLst>
          </p:cNvPr>
          <p:cNvSpPr/>
          <p:nvPr/>
        </p:nvSpPr>
        <p:spPr>
          <a:xfrm>
            <a:off x="11102174" y="264111"/>
            <a:ext cx="633892" cy="63389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heSans UHH" panose="020B0502050302020203" pitchFamily="34" charset="0"/>
              </a:rPr>
              <a:t>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225C80D1-410C-4DF5-A386-2F78B6032A65}"/>
              </a:ext>
            </a:extLst>
          </p:cNvPr>
          <p:cNvSpPr txBox="1"/>
          <p:nvPr/>
        </p:nvSpPr>
        <p:spPr>
          <a:xfrm>
            <a:off x="10657121" y="898003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heSans UHH" panose="020B0502050302020203" pitchFamily="34" charset="0"/>
              </a:rPr>
              <a:t>Inhalte</a:t>
            </a:r>
            <a:endParaRPr lang="en-US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2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" grpId="0"/>
      <p:bldP spid="24" grpId="0"/>
    </p:bldLst>
  </p:timing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dienforschung" id="{5DB7C30D-3E39-4C3A-9292-4DBE595196DE}" vid="{5DA50504-ED6B-4EB7-9D81-B63C6F87D1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Medienforschung</Template>
  <TotalTime>0</TotalTime>
  <Words>1711</Words>
  <Application>Microsoft Office PowerPoint</Application>
  <PresentationFormat>Breitbild</PresentationFormat>
  <Paragraphs>242</Paragraphs>
  <Slides>25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6" baseType="lpstr">
      <vt:lpstr>TheSans UHH Bold Caps</vt:lpstr>
      <vt:lpstr>Wingdings</vt:lpstr>
      <vt:lpstr>Calibri</vt:lpstr>
      <vt:lpstr>Lucida Grande</vt:lpstr>
      <vt:lpstr>TheSans UHH Regular</vt:lpstr>
      <vt:lpstr>TheSans UHH SemiLight Caps</vt:lpstr>
      <vt:lpstr>Arial</vt:lpstr>
      <vt:lpstr>TheSans UHH</vt:lpstr>
      <vt:lpstr>Californian FB</vt:lpstr>
      <vt:lpstr>Times New Roman</vt:lpstr>
      <vt:lpstr>1_Office-Design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Wieland, Mareike</dc:creator>
  <cp:lastModifiedBy>Admin</cp:lastModifiedBy>
  <cp:revision>174</cp:revision>
  <cp:lastPrinted>2023-06-12T19:21:05Z</cp:lastPrinted>
  <dcterms:created xsi:type="dcterms:W3CDTF">2019-10-23T09:05:33Z</dcterms:created>
  <dcterms:modified xsi:type="dcterms:W3CDTF">2023-06-12T20:56:49Z</dcterms:modified>
</cp:coreProperties>
</file>